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  <p:sldMasterId id="2147483709" r:id="rId5"/>
    <p:sldMasterId id="2147483724" r:id="rId6"/>
    <p:sldMasterId id="2147483739" r:id="rId7"/>
    <p:sldMasterId id="2147483754" r:id="rId8"/>
  </p:sldMasterIdLst>
  <p:notesMasterIdLst>
    <p:notesMasterId r:id="rId44"/>
  </p:notesMasterIdLst>
  <p:sldIdLst>
    <p:sldId id="256" r:id="rId9"/>
    <p:sldId id="291" r:id="rId10"/>
    <p:sldId id="289" r:id="rId11"/>
    <p:sldId id="293" r:id="rId12"/>
    <p:sldId id="297" r:id="rId13"/>
    <p:sldId id="294" r:id="rId14"/>
    <p:sldId id="300" r:id="rId15"/>
    <p:sldId id="312" r:id="rId16"/>
    <p:sldId id="313" r:id="rId17"/>
    <p:sldId id="295" r:id="rId18"/>
    <p:sldId id="301" r:id="rId19"/>
    <p:sldId id="314" r:id="rId20"/>
    <p:sldId id="315" r:id="rId21"/>
    <p:sldId id="316" r:id="rId22"/>
    <p:sldId id="317" r:id="rId23"/>
    <p:sldId id="296" r:id="rId24"/>
    <p:sldId id="257" r:id="rId25"/>
    <p:sldId id="258" r:id="rId26"/>
    <p:sldId id="306" r:id="rId27"/>
    <p:sldId id="307" r:id="rId28"/>
    <p:sldId id="259" r:id="rId29"/>
    <p:sldId id="308" r:id="rId30"/>
    <p:sldId id="309" r:id="rId31"/>
    <p:sldId id="303" r:id="rId32"/>
    <p:sldId id="261" r:id="rId33"/>
    <p:sldId id="262" r:id="rId34"/>
    <p:sldId id="266" r:id="rId35"/>
    <p:sldId id="263" r:id="rId36"/>
    <p:sldId id="264" r:id="rId37"/>
    <p:sldId id="265" r:id="rId38"/>
    <p:sldId id="310" r:id="rId39"/>
    <p:sldId id="311" r:id="rId40"/>
    <p:sldId id="298" r:id="rId41"/>
    <p:sldId id="305" r:id="rId42"/>
    <p:sldId id="282" r:id="rId43"/>
  </p:sldIdLst>
  <p:sldSz cx="12192000" cy="6858000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6401" autoAdjust="0"/>
  </p:normalViewPr>
  <p:slideViewPr>
    <p:cSldViewPr snapToGrid="0">
      <p:cViewPr>
        <p:scale>
          <a:sx n="110" d="100"/>
          <a:sy n="110" d="100"/>
        </p:scale>
        <p:origin x="-1308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58388-1A71-4916-A209-A39DFEA00D64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8B50307-5A0D-43EF-9422-1E1ECF3F2157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федеральных программ;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BDB76-507A-42E4-B745-0AD5628D3F8C}" type="parTrans" cxnId="{7E49E522-9597-42CF-8763-047CD4B4CDA6}">
      <dgm:prSet/>
      <dgm:spPr/>
      <dgm:t>
        <a:bodyPr/>
        <a:lstStyle/>
        <a:p>
          <a:endParaRPr lang="ru-RU"/>
        </a:p>
      </dgm:t>
    </dgm:pt>
    <dgm:pt modelId="{01FAEA79-344C-4F00-ADD0-4DCE7C5BC3A3}" type="sibTrans" cxnId="{7E49E522-9597-42CF-8763-047CD4B4CDA6}">
      <dgm:prSet/>
      <dgm:spPr/>
      <dgm:t>
        <a:bodyPr/>
        <a:lstStyle/>
        <a:p>
          <a:endParaRPr lang="ru-RU"/>
        </a:p>
      </dgm:t>
    </dgm:pt>
    <dgm:pt modelId="{5C8D5EE0-89C6-4A89-95B7-EA6E515C675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CB41B-000E-41AC-A0CC-7BD470CCBC74}" type="parTrans" cxnId="{DA212522-690F-4D2B-B730-9F72667CC88E}">
      <dgm:prSet/>
      <dgm:spPr/>
      <dgm:t>
        <a:bodyPr/>
        <a:lstStyle/>
        <a:p>
          <a:endParaRPr lang="ru-RU"/>
        </a:p>
      </dgm:t>
    </dgm:pt>
    <dgm:pt modelId="{631DE3F3-7220-44A0-A835-242A4DF34926}" type="sibTrans" cxnId="{DA212522-690F-4D2B-B730-9F72667CC88E}">
      <dgm:prSet/>
      <dgm:spPr/>
      <dgm:t>
        <a:bodyPr/>
        <a:lstStyle/>
        <a:p>
          <a:endParaRPr lang="ru-RU"/>
        </a:p>
      </dgm:t>
    </dgm:pt>
    <dgm:pt modelId="{5C35E87B-7FE9-42DA-B7FE-F25A1FAFF12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gm:t>
    </dgm:pt>
    <dgm:pt modelId="{B3FD0968-B7EE-42B9-96CD-B35E3DE40487}" type="parTrans" cxnId="{86956003-57E3-4F6D-8CFB-309A01BCAA2D}">
      <dgm:prSet/>
      <dgm:spPr/>
      <dgm:t>
        <a:bodyPr/>
        <a:lstStyle/>
        <a:p>
          <a:endParaRPr lang="ru-RU"/>
        </a:p>
      </dgm:t>
    </dgm:pt>
    <dgm:pt modelId="{605207E4-1C62-45C8-887B-E194B3D467B5}" type="sibTrans" cxnId="{86956003-57E3-4F6D-8CFB-309A01BCAA2D}">
      <dgm:prSet/>
      <dgm:spPr/>
      <dgm:t>
        <a:bodyPr/>
        <a:lstStyle/>
        <a:p>
          <a:endParaRPr lang="ru-RU"/>
        </a:p>
      </dgm:t>
    </dgm:pt>
    <dgm:pt modelId="{69F5DA91-2855-45B3-8B41-07083750D7F6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gm:t>
    </dgm:pt>
    <dgm:pt modelId="{EE5AAD29-1B09-4822-A204-FF2F56C432E9}" type="parTrans" cxnId="{B77D323F-1895-49FF-AC16-4CCBD65AA228}">
      <dgm:prSet/>
      <dgm:spPr/>
      <dgm:t>
        <a:bodyPr/>
        <a:lstStyle/>
        <a:p>
          <a:endParaRPr lang="ru-RU"/>
        </a:p>
      </dgm:t>
    </dgm:pt>
    <dgm:pt modelId="{E08B53B4-676B-4D14-9394-7AA17D0C154E}" type="sibTrans" cxnId="{B77D323F-1895-49FF-AC16-4CCBD65AA228}">
      <dgm:prSet/>
      <dgm:spPr/>
      <dgm:t>
        <a:bodyPr/>
        <a:lstStyle/>
        <a:p>
          <a:endParaRPr lang="ru-RU"/>
        </a:p>
      </dgm:t>
    </dgm:pt>
    <dgm:pt modelId="{9F4A1C10-AEF3-49FC-8E9E-E098A7F0A1E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919B7-E2F0-45EF-9DCD-A049BE035C38}" type="parTrans" cxnId="{2B0851DA-67F6-404D-835D-D03099DAA85B}">
      <dgm:prSet/>
      <dgm:spPr/>
      <dgm:t>
        <a:bodyPr/>
        <a:lstStyle/>
        <a:p>
          <a:endParaRPr lang="ru-RU"/>
        </a:p>
      </dgm:t>
    </dgm:pt>
    <dgm:pt modelId="{C9467CAE-1F73-4292-A061-396D9B98D84B}" type="sibTrans" cxnId="{2B0851DA-67F6-404D-835D-D03099DAA85B}">
      <dgm:prSet/>
      <dgm:spPr/>
      <dgm:t>
        <a:bodyPr/>
        <a:lstStyle/>
        <a:p>
          <a:endParaRPr lang="ru-RU"/>
        </a:p>
      </dgm:t>
    </dgm:pt>
    <dgm:pt modelId="{E6159032-69EF-4FF4-BF9B-8F1CF599D67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DE34F-DE6B-47C2-A6E8-4C5016D8AADB}" type="parTrans" cxnId="{4EF6AAEE-1184-4915-BD3C-6864B37B69C2}">
      <dgm:prSet/>
      <dgm:spPr/>
      <dgm:t>
        <a:bodyPr/>
        <a:lstStyle/>
        <a:p>
          <a:endParaRPr lang="ru-RU"/>
        </a:p>
      </dgm:t>
    </dgm:pt>
    <dgm:pt modelId="{518D0EF9-0AC4-49A7-8871-BFD31FF80AB9}" type="sibTrans" cxnId="{4EF6AAEE-1184-4915-BD3C-6864B37B69C2}">
      <dgm:prSet/>
      <dgm:spPr/>
      <dgm:t>
        <a:bodyPr/>
        <a:lstStyle/>
        <a:p>
          <a:endParaRPr lang="ru-RU"/>
        </a:p>
      </dgm:t>
    </dgm:pt>
    <dgm:pt modelId="{31BF8D9D-BC5A-4E9F-9CCA-D3FB02783CF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7A191-A865-49BF-9F85-F0137FFD58AC}" type="parTrans" cxnId="{05B0E2B1-9B23-4EE9-8DF7-D3CF7447BCCF}">
      <dgm:prSet/>
      <dgm:spPr/>
      <dgm:t>
        <a:bodyPr/>
        <a:lstStyle/>
        <a:p>
          <a:endParaRPr lang="ru-RU"/>
        </a:p>
      </dgm:t>
    </dgm:pt>
    <dgm:pt modelId="{E04EA4A2-0DF7-447C-9B57-94B941F4F295}" type="sibTrans" cxnId="{05B0E2B1-9B23-4EE9-8DF7-D3CF7447BCCF}">
      <dgm:prSet/>
      <dgm:spPr/>
      <dgm:t>
        <a:bodyPr/>
        <a:lstStyle/>
        <a:p>
          <a:endParaRPr lang="ru-RU"/>
        </a:p>
      </dgm:t>
    </dgm:pt>
    <dgm:pt modelId="{16AE3779-D708-4979-BA3D-87065DC6CD8E}" type="pres">
      <dgm:prSet presAssocID="{E0D58388-1A71-4916-A209-A39DFEA00D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4F319F-6953-4969-A69C-0B5CD7E95319}" type="pres">
      <dgm:prSet presAssocID="{E0D58388-1A71-4916-A209-A39DFEA00D64}" presName="Name1" presStyleCnt="0"/>
      <dgm:spPr/>
    </dgm:pt>
    <dgm:pt modelId="{F36AB6BB-DB9E-4CF2-9C25-4B5F9AC5F183}" type="pres">
      <dgm:prSet presAssocID="{E0D58388-1A71-4916-A209-A39DFEA00D64}" presName="cycle" presStyleCnt="0"/>
      <dgm:spPr/>
    </dgm:pt>
    <dgm:pt modelId="{A769717B-950C-4CA6-845A-3CA3BCEEC6D4}" type="pres">
      <dgm:prSet presAssocID="{E0D58388-1A71-4916-A209-A39DFEA00D64}" presName="srcNode" presStyleLbl="node1" presStyleIdx="0" presStyleCnt="7"/>
      <dgm:spPr/>
    </dgm:pt>
    <dgm:pt modelId="{3472A6A9-EAFE-46DB-A276-FC014CFF1D9A}" type="pres">
      <dgm:prSet presAssocID="{E0D58388-1A71-4916-A209-A39DFEA00D64}" presName="conn" presStyleLbl="parChTrans1D2" presStyleIdx="0" presStyleCnt="1"/>
      <dgm:spPr/>
      <dgm:t>
        <a:bodyPr/>
        <a:lstStyle/>
        <a:p>
          <a:endParaRPr lang="ru-RU"/>
        </a:p>
      </dgm:t>
    </dgm:pt>
    <dgm:pt modelId="{F0E9AF57-20B2-4ACD-9437-AE484F947C9D}" type="pres">
      <dgm:prSet presAssocID="{E0D58388-1A71-4916-A209-A39DFEA00D64}" presName="extraNode" presStyleLbl="node1" presStyleIdx="0" presStyleCnt="7"/>
      <dgm:spPr/>
    </dgm:pt>
    <dgm:pt modelId="{DFA0BF92-171D-466D-87E7-428E45D70632}" type="pres">
      <dgm:prSet presAssocID="{E0D58388-1A71-4916-A209-A39DFEA00D64}" presName="dstNode" presStyleLbl="node1" presStyleIdx="0" presStyleCnt="7"/>
      <dgm:spPr/>
    </dgm:pt>
    <dgm:pt modelId="{B84A4D06-47FC-41E8-BFD2-E1F6D2B43F70}" type="pres">
      <dgm:prSet presAssocID="{28B50307-5A0D-43EF-9422-1E1ECF3F21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5127-CA7C-40E4-82BB-804BED66CA9C}" type="pres">
      <dgm:prSet presAssocID="{28B50307-5A0D-43EF-9422-1E1ECF3F2157}" presName="accent_1" presStyleCnt="0"/>
      <dgm:spPr/>
    </dgm:pt>
    <dgm:pt modelId="{4014E8B0-BFAC-4F00-86B6-992E243C01C4}" type="pres">
      <dgm:prSet presAssocID="{28B50307-5A0D-43EF-9422-1E1ECF3F2157}" presName="accentRepeatNode" presStyleLbl="solidFgAcc1" presStyleIdx="0" presStyleCnt="7"/>
      <dgm:spPr/>
    </dgm:pt>
    <dgm:pt modelId="{E3F94D02-23D3-49B5-AA6E-18C380BAEC22}" type="pres">
      <dgm:prSet presAssocID="{5C8D5EE0-89C6-4A89-95B7-EA6E515C675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48E34-B01C-4873-B44B-4E19C1BF4362}" type="pres">
      <dgm:prSet presAssocID="{5C8D5EE0-89C6-4A89-95B7-EA6E515C6752}" presName="accent_2" presStyleCnt="0"/>
      <dgm:spPr/>
    </dgm:pt>
    <dgm:pt modelId="{673403FC-D3ED-4EC1-830F-A61748E0EC70}" type="pres">
      <dgm:prSet presAssocID="{5C8D5EE0-89C6-4A89-95B7-EA6E515C6752}" presName="accentRepeatNode" presStyleLbl="solidFgAcc1" presStyleIdx="1" presStyleCnt="7"/>
      <dgm:spPr/>
    </dgm:pt>
    <dgm:pt modelId="{532A0CF8-9D49-4EF2-B33E-3EBEB51047F9}" type="pres">
      <dgm:prSet presAssocID="{5C35E87B-7FE9-42DA-B7FE-F25A1FAFF12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338CC-2B8B-462B-9DB6-B38B83F72EAE}" type="pres">
      <dgm:prSet presAssocID="{5C35E87B-7FE9-42DA-B7FE-F25A1FAFF128}" presName="accent_3" presStyleCnt="0"/>
      <dgm:spPr/>
    </dgm:pt>
    <dgm:pt modelId="{397441C5-FBF9-403A-B412-446B6EC2FC1B}" type="pres">
      <dgm:prSet presAssocID="{5C35E87B-7FE9-42DA-B7FE-F25A1FAFF128}" presName="accentRepeatNode" presStyleLbl="solidFgAcc1" presStyleIdx="2" presStyleCnt="7"/>
      <dgm:spPr/>
    </dgm:pt>
    <dgm:pt modelId="{1F153276-8187-45B7-BF94-B2E629ED338F}" type="pres">
      <dgm:prSet presAssocID="{69F5DA91-2855-45B3-8B41-07083750D7F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33FA8-9D9C-4D50-AC63-01AC530C065F}" type="pres">
      <dgm:prSet presAssocID="{69F5DA91-2855-45B3-8B41-07083750D7F6}" presName="accent_4" presStyleCnt="0"/>
      <dgm:spPr/>
    </dgm:pt>
    <dgm:pt modelId="{4FD8D2FE-C13C-43A5-9A42-13B1E7F3C4C3}" type="pres">
      <dgm:prSet presAssocID="{69F5DA91-2855-45B3-8B41-07083750D7F6}" presName="accentRepeatNode" presStyleLbl="solidFgAcc1" presStyleIdx="3" presStyleCnt="7"/>
      <dgm:spPr/>
    </dgm:pt>
    <dgm:pt modelId="{11D97328-8EFD-44A5-A000-70B1B69C145B}" type="pres">
      <dgm:prSet presAssocID="{9F4A1C10-AEF3-49FC-8E9E-E098A7F0A1E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109E3-4029-418F-B4AD-5FB02F1AC9D3}" type="pres">
      <dgm:prSet presAssocID="{9F4A1C10-AEF3-49FC-8E9E-E098A7F0A1E5}" presName="accent_5" presStyleCnt="0"/>
      <dgm:spPr/>
    </dgm:pt>
    <dgm:pt modelId="{8CAFED2C-90EA-4FD5-9D26-FE36D19A89AF}" type="pres">
      <dgm:prSet presAssocID="{9F4A1C10-AEF3-49FC-8E9E-E098A7F0A1E5}" presName="accentRepeatNode" presStyleLbl="solidFgAcc1" presStyleIdx="4" presStyleCnt="7"/>
      <dgm:spPr/>
    </dgm:pt>
    <dgm:pt modelId="{2BEC71E4-20D2-4FAA-A193-EC6256DEF229}" type="pres">
      <dgm:prSet presAssocID="{E6159032-69EF-4FF4-BF9B-8F1CF599D67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F82D-34EC-474A-B8A1-B5B1F63310F1}" type="pres">
      <dgm:prSet presAssocID="{E6159032-69EF-4FF4-BF9B-8F1CF599D674}" presName="accent_6" presStyleCnt="0"/>
      <dgm:spPr/>
    </dgm:pt>
    <dgm:pt modelId="{452D86E2-0872-477A-A50F-48FB7187A8DC}" type="pres">
      <dgm:prSet presAssocID="{E6159032-69EF-4FF4-BF9B-8F1CF599D674}" presName="accentRepeatNode" presStyleLbl="solidFgAcc1" presStyleIdx="5" presStyleCnt="7"/>
      <dgm:spPr/>
    </dgm:pt>
    <dgm:pt modelId="{10FCDF9F-372E-41BE-A973-6DE5412E604B}" type="pres">
      <dgm:prSet presAssocID="{31BF8D9D-BC5A-4E9F-9CCA-D3FB02783CF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9F99-ABB2-4DC9-9FDD-9A1DDB52E6BA}" type="pres">
      <dgm:prSet presAssocID="{31BF8D9D-BC5A-4E9F-9CCA-D3FB02783CF4}" presName="accent_7" presStyleCnt="0"/>
      <dgm:spPr/>
    </dgm:pt>
    <dgm:pt modelId="{4C80ADDB-BA66-4176-9F9D-42684F6ACD15}" type="pres">
      <dgm:prSet presAssocID="{31BF8D9D-BC5A-4E9F-9CCA-D3FB02783CF4}" presName="accentRepeatNode" presStyleLbl="solidFgAcc1" presStyleIdx="6" presStyleCnt="7"/>
      <dgm:spPr/>
    </dgm:pt>
  </dgm:ptLst>
  <dgm:cxnLst>
    <dgm:cxn modelId="{0886BDAB-297F-45DB-9824-39EA3C9A7148}" type="presOf" srcId="{E6159032-69EF-4FF4-BF9B-8F1CF599D674}" destId="{2BEC71E4-20D2-4FAA-A193-EC6256DEF229}" srcOrd="0" destOrd="0" presId="urn:microsoft.com/office/officeart/2008/layout/VerticalCurvedList"/>
    <dgm:cxn modelId="{0D79C814-04E6-4AB7-AC49-5C45E2547D12}" type="presOf" srcId="{31BF8D9D-BC5A-4E9F-9CCA-D3FB02783CF4}" destId="{10FCDF9F-372E-41BE-A973-6DE5412E604B}" srcOrd="0" destOrd="0" presId="urn:microsoft.com/office/officeart/2008/layout/VerticalCurvedList"/>
    <dgm:cxn modelId="{3CF7847D-61E9-48DB-8EF5-762EEB9FC89E}" type="presOf" srcId="{01FAEA79-344C-4F00-ADD0-4DCE7C5BC3A3}" destId="{3472A6A9-EAFE-46DB-A276-FC014CFF1D9A}" srcOrd="0" destOrd="0" presId="urn:microsoft.com/office/officeart/2008/layout/VerticalCurvedList"/>
    <dgm:cxn modelId="{7E49E522-9597-42CF-8763-047CD4B4CDA6}" srcId="{E0D58388-1A71-4916-A209-A39DFEA00D64}" destId="{28B50307-5A0D-43EF-9422-1E1ECF3F2157}" srcOrd="0" destOrd="0" parTransId="{FE0BDB76-507A-42E4-B745-0AD5628D3F8C}" sibTransId="{01FAEA79-344C-4F00-ADD0-4DCE7C5BC3A3}"/>
    <dgm:cxn modelId="{DA212522-690F-4D2B-B730-9F72667CC88E}" srcId="{E0D58388-1A71-4916-A209-A39DFEA00D64}" destId="{5C8D5EE0-89C6-4A89-95B7-EA6E515C6752}" srcOrd="1" destOrd="0" parTransId="{572CB41B-000E-41AC-A0CC-7BD470CCBC74}" sibTransId="{631DE3F3-7220-44A0-A835-242A4DF34926}"/>
    <dgm:cxn modelId="{4EF6AAEE-1184-4915-BD3C-6864B37B69C2}" srcId="{E0D58388-1A71-4916-A209-A39DFEA00D64}" destId="{E6159032-69EF-4FF4-BF9B-8F1CF599D674}" srcOrd="5" destOrd="0" parTransId="{74FDE34F-DE6B-47C2-A6E8-4C5016D8AADB}" sibTransId="{518D0EF9-0AC4-49A7-8871-BFD31FF80AB9}"/>
    <dgm:cxn modelId="{62641526-666E-4B21-8188-6393158B210A}" type="presOf" srcId="{E0D58388-1A71-4916-A209-A39DFEA00D64}" destId="{16AE3779-D708-4979-BA3D-87065DC6CD8E}" srcOrd="0" destOrd="0" presId="urn:microsoft.com/office/officeart/2008/layout/VerticalCurvedList"/>
    <dgm:cxn modelId="{2B0851DA-67F6-404D-835D-D03099DAA85B}" srcId="{E0D58388-1A71-4916-A209-A39DFEA00D64}" destId="{9F4A1C10-AEF3-49FC-8E9E-E098A7F0A1E5}" srcOrd="4" destOrd="0" parTransId="{7D3919B7-E2F0-45EF-9DCD-A049BE035C38}" sibTransId="{C9467CAE-1F73-4292-A061-396D9B98D84B}"/>
    <dgm:cxn modelId="{C81EBAA3-0AA5-4169-AE1A-B4510197082C}" type="presOf" srcId="{69F5DA91-2855-45B3-8B41-07083750D7F6}" destId="{1F153276-8187-45B7-BF94-B2E629ED338F}" srcOrd="0" destOrd="0" presId="urn:microsoft.com/office/officeart/2008/layout/VerticalCurvedList"/>
    <dgm:cxn modelId="{5C41E507-2F10-4CA8-9DBA-679D226043A6}" type="presOf" srcId="{5C35E87B-7FE9-42DA-B7FE-F25A1FAFF128}" destId="{532A0CF8-9D49-4EF2-B33E-3EBEB51047F9}" srcOrd="0" destOrd="0" presId="urn:microsoft.com/office/officeart/2008/layout/VerticalCurvedList"/>
    <dgm:cxn modelId="{634C5C45-D268-46ED-8A64-57FCE8210A9F}" type="presOf" srcId="{28B50307-5A0D-43EF-9422-1E1ECF3F2157}" destId="{B84A4D06-47FC-41E8-BFD2-E1F6D2B43F70}" srcOrd="0" destOrd="0" presId="urn:microsoft.com/office/officeart/2008/layout/VerticalCurvedList"/>
    <dgm:cxn modelId="{810CDFCE-D657-43E1-B78C-05E1E31E562F}" type="presOf" srcId="{5C8D5EE0-89C6-4A89-95B7-EA6E515C6752}" destId="{E3F94D02-23D3-49B5-AA6E-18C380BAEC22}" srcOrd="0" destOrd="0" presId="urn:microsoft.com/office/officeart/2008/layout/VerticalCurvedList"/>
    <dgm:cxn modelId="{05B0E2B1-9B23-4EE9-8DF7-D3CF7447BCCF}" srcId="{E0D58388-1A71-4916-A209-A39DFEA00D64}" destId="{31BF8D9D-BC5A-4E9F-9CCA-D3FB02783CF4}" srcOrd="6" destOrd="0" parTransId="{AEE7A191-A865-49BF-9F85-F0137FFD58AC}" sibTransId="{E04EA4A2-0DF7-447C-9B57-94B941F4F295}"/>
    <dgm:cxn modelId="{86956003-57E3-4F6D-8CFB-309A01BCAA2D}" srcId="{E0D58388-1A71-4916-A209-A39DFEA00D64}" destId="{5C35E87B-7FE9-42DA-B7FE-F25A1FAFF128}" srcOrd="2" destOrd="0" parTransId="{B3FD0968-B7EE-42B9-96CD-B35E3DE40487}" sibTransId="{605207E4-1C62-45C8-887B-E194B3D467B5}"/>
    <dgm:cxn modelId="{B77D323F-1895-49FF-AC16-4CCBD65AA228}" srcId="{E0D58388-1A71-4916-A209-A39DFEA00D64}" destId="{69F5DA91-2855-45B3-8B41-07083750D7F6}" srcOrd="3" destOrd="0" parTransId="{EE5AAD29-1B09-4822-A204-FF2F56C432E9}" sibTransId="{E08B53B4-676B-4D14-9394-7AA17D0C154E}"/>
    <dgm:cxn modelId="{14CC6FC5-ED07-45FC-BC2D-162206BE3CEF}" type="presOf" srcId="{9F4A1C10-AEF3-49FC-8E9E-E098A7F0A1E5}" destId="{11D97328-8EFD-44A5-A000-70B1B69C145B}" srcOrd="0" destOrd="0" presId="urn:microsoft.com/office/officeart/2008/layout/VerticalCurvedList"/>
    <dgm:cxn modelId="{6451B3CB-77C6-4C45-B2C6-BABEFD61874C}" type="presParOf" srcId="{16AE3779-D708-4979-BA3D-87065DC6CD8E}" destId="{D94F319F-6953-4969-A69C-0B5CD7E95319}" srcOrd="0" destOrd="0" presId="urn:microsoft.com/office/officeart/2008/layout/VerticalCurvedList"/>
    <dgm:cxn modelId="{3B210C94-8B25-4899-91C5-97BF4FB69840}" type="presParOf" srcId="{D94F319F-6953-4969-A69C-0B5CD7E95319}" destId="{F36AB6BB-DB9E-4CF2-9C25-4B5F9AC5F183}" srcOrd="0" destOrd="0" presId="urn:microsoft.com/office/officeart/2008/layout/VerticalCurvedList"/>
    <dgm:cxn modelId="{8B09F0A7-023A-474D-8F4F-E5D36376F28C}" type="presParOf" srcId="{F36AB6BB-DB9E-4CF2-9C25-4B5F9AC5F183}" destId="{A769717B-950C-4CA6-845A-3CA3BCEEC6D4}" srcOrd="0" destOrd="0" presId="urn:microsoft.com/office/officeart/2008/layout/VerticalCurvedList"/>
    <dgm:cxn modelId="{9733999A-72B8-4598-8431-7EB8D61F769C}" type="presParOf" srcId="{F36AB6BB-DB9E-4CF2-9C25-4B5F9AC5F183}" destId="{3472A6A9-EAFE-46DB-A276-FC014CFF1D9A}" srcOrd="1" destOrd="0" presId="urn:microsoft.com/office/officeart/2008/layout/VerticalCurvedList"/>
    <dgm:cxn modelId="{0ECA8E7D-D0DA-426D-A3EB-6F833BCB35B0}" type="presParOf" srcId="{F36AB6BB-DB9E-4CF2-9C25-4B5F9AC5F183}" destId="{F0E9AF57-20B2-4ACD-9437-AE484F947C9D}" srcOrd="2" destOrd="0" presId="urn:microsoft.com/office/officeart/2008/layout/VerticalCurvedList"/>
    <dgm:cxn modelId="{3305B417-6BD3-416C-9B34-7313A499FC49}" type="presParOf" srcId="{F36AB6BB-DB9E-4CF2-9C25-4B5F9AC5F183}" destId="{DFA0BF92-171D-466D-87E7-428E45D70632}" srcOrd="3" destOrd="0" presId="urn:microsoft.com/office/officeart/2008/layout/VerticalCurvedList"/>
    <dgm:cxn modelId="{066D1265-DFB2-4E15-BD69-FE92E1CFF9EE}" type="presParOf" srcId="{D94F319F-6953-4969-A69C-0B5CD7E95319}" destId="{B84A4D06-47FC-41E8-BFD2-E1F6D2B43F70}" srcOrd="1" destOrd="0" presId="urn:microsoft.com/office/officeart/2008/layout/VerticalCurvedList"/>
    <dgm:cxn modelId="{588A1903-975C-4B6E-8D69-A3C8B5C454E4}" type="presParOf" srcId="{D94F319F-6953-4969-A69C-0B5CD7E95319}" destId="{9C275127-CA7C-40E4-82BB-804BED66CA9C}" srcOrd="2" destOrd="0" presId="urn:microsoft.com/office/officeart/2008/layout/VerticalCurvedList"/>
    <dgm:cxn modelId="{A84AFCC9-E32F-4C7A-9477-9BDB6FC9911B}" type="presParOf" srcId="{9C275127-CA7C-40E4-82BB-804BED66CA9C}" destId="{4014E8B0-BFAC-4F00-86B6-992E243C01C4}" srcOrd="0" destOrd="0" presId="urn:microsoft.com/office/officeart/2008/layout/VerticalCurvedList"/>
    <dgm:cxn modelId="{97DD22C7-86CE-47D1-AFCC-F6C27DA20A57}" type="presParOf" srcId="{D94F319F-6953-4969-A69C-0B5CD7E95319}" destId="{E3F94D02-23D3-49B5-AA6E-18C380BAEC22}" srcOrd="3" destOrd="0" presId="urn:microsoft.com/office/officeart/2008/layout/VerticalCurvedList"/>
    <dgm:cxn modelId="{E41BB12D-99D5-4521-9819-A313325C9861}" type="presParOf" srcId="{D94F319F-6953-4969-A69C-0B5CD7E95319}" destId="{2E848E34-B01C-4873-B44B-4E19C1BF4362}" srcOrd="4" destOrd="0" presId="urn:microsoft.com/office/officeart/2008/layout/VerticalCurvedList"/>
    <dgm:cxn modelId="{266A98A3-B853-4B0B-ACC3-F48B37D24C60}" type="presParOf" srcId="{2E848E34-B01C-4873-B44B-4E19C1BF4362}" destId="{673403FC-D3ED-4EC1-830F-A61748E0EC70}" srcOrd="0" destOrd="0" presId="urn:microsoft.com/office/officeart/2008/layout/VerticalCurvedList"/>
    <dgm:cxn modelId="{73B83A5B-8D1F-4888-89E5-8ECD3F28F43D}" type="presParOf" srcId="{D94F319F-6953-4969-A69C-0B5CD7E95319}" destId="{532A0CF8-9D49-4EF2-B33E-3EBEB51047F9}" srcOrd="5" destOrd="0" presId="urn:microsoft.com/office/officeart/2008/layout/VerticalCurvedList"/>
    <dgm:cxn modelId="{C34EF1C4-3155-445D-8736-78D0777C4382}" type="presParOf" srcId="{D94F319F-6953-4969-A69C-0B5CD7E95319}" destId="{D6F338CC-2B8B-462B-9DB6-B38B83F72EAE}" srcOrd="6" destOrd="0" presId="urn:microsoft.com/office/officeart/2008/layout/VerticalCurvedList"/>
    <dgm:cxn modelId="{4A156AA3-3D4D-45D1-B802-EE38626C2EAE}" type="presParOf" srcId="{D6F338CC-2B8B-462B-9DB6-B38B83F72EAE}" destId="{397441C5-FBF9-403A-B412-446B6EC2FC1B}" srcOrd="0" destOrd="0" presId="urn:microsoft.com/office/officeart/2008/layout/VerticalCurvedList"/>
    <dgm:cxn modelId="{5A95A8DD-B750-42F0-B1EF-5FB59EF83740}" type="presParOf" srcId="{D94F319F-6953-4969-A69C-0B5CD7E95319}" destId="{1F153276-8187-45B7-BF94-B2E629ED338F}" srcOrd="7" destOrd="0" presId="urn:microsoft.com/office/officeart/2008/layout/VerticalCurvedList"/>
    <dgm:cxn modelId="{4CCE3887-90AA-43AF-A1DB-35EFADAD799F}" type="presParOf" srcId="{D94F319F-6953-4969-A69C-0B5CD7E95319}" destId="{CBE33FA8-9D9C-4D50-AC63-01AC530C065F}" srcOrd="8" destOrd="0" presId="urn:microsoft.com/office/officeart/2008/layout/VerticalCurvedList"/>
    <dgm:cxn modelId="{780928F0-9A18-4AD4-A07E-F218BA904264}" type="presParOf" srcId="{CBE33FA8-9D9C-4D50-AC63-01AC530C065F}" destId="{4FD8D2FE-C13C-43A5-9A42-13B1E7F3C4C3}" srcOrd="0" destOrd="0" presId="urn:microsoft.com/office/officeart/2008/layout/VerticalCurvedList"/>
    <dgm:cxn modelId="{BBD9F1E5-19A9-44F0-A662-3BC763FB2AAE}" type="presParOf" srcId="{D94F319F-6953-4969-A69C-0B5CD7E95319}" destId="{11D97328-8EFD-44A5-A000-70B1B69C145B}" srcOrd="9" destOrd="0" presId="urn:microsoft.com/office/officeart/2008/layout/VerticalCurvedList"/>
    <dgm:cxn modelId="{842431F1-EFF3-4697-8587-1D5633A0DEAD}" type="presParOf" srcId="{D94F319F-6953-4969-A69C-0B5CD7E95319}" destId="{F12109E3-4029-418F-B4AD-5FB02F1AC9D3}" srcOrd="10" destOrd="0" presId="urn:microsoft.com/office/officeart/2008/layout/VerticalCurvedList"/>
    <dgm:cxn modelId="{F7EFD78C-1BE0-408E-B79A-DB52E9B60EFB}" type="presParOf" srcId="{F12109E3-4029-418F-B4AD-5FB02F1AC9D3}" destId="{8CAFED2C-90EA-4FD5-9D26-FE36D19A89AF}" srcOrd="0" destOrd="0" presId="urn:microsoft.com/office/officeart/2008/layout/VerticalCurvedList"/>
    <dgm:cxn modelId="{B2985F51-D660-4CE5-868E-7DBA93449249}" type="presParOf" srcId="{D94F319F-6953-4969-A69C-0B5CD7E95319}" destId="{2BEC71E4-20D2-4FAA-A193-EC6256DEF229}" srcOrd="11" destOrd="0" presId="urn:microsoft.com/office/officeart/2008/layout/VerticalCurvedList"/>
    <dgm:cxn modelId="{EEC76166-EAA9-47A4-9618-85E0C4B09CF2}" type="presParOf" srcId="{D94F319F-6953-4969-A69C-0B5CD7E95319}" destId="{B9D2F82D-34EC-474A-B8A1-B5B1F63310F1}" srcOrd="12" destOrd="0" presId="urn:microsoft.com/office/officeart/2008/layout/VerticalCurvedList"/>
    <dgm:cxn modelId="{10FC9CB4-8B02-4D79-A25D-AC7E2F0FA83C}" type="presParOf" srcId="{B9D2F82D-34EC-474A-B8A1-B5B1F63310F1}" destId="{452D86E2-0872-477A-A50F-48FB7187A8DC}" srcOrd="0" destOrd="0" presId="urn:microsoft.com/office/officeart/2008/layout/VerticalCurvedList"/>
    <dgm:cxn modelId="{8C859E16-F7D5-4033-8AC9-F99C5191FD28}" type="presParOf" srcId="{D94F319F-6953-4969-A69C-0B5CD7E95319}" destId="{10FCDF9F-372E-41BE-A973-6DE5412E604B}" srcOrd="13" destOrd="0" presId="urn:microsoft.com/office/officeart/2008/layout/VerticalCurvedList"/>
    <dgm:cxn modelId="{BE7E5327-5AD0-43AF-955E-8BE8D0FCB888}" type="presParOf" srcId="{D94F319F-6953-4969-A69C-0B5CD7E95319}" destId="{AF739F99-ABB2-4DC9-9FDD-9A1DDB52E6BA}" srcOrd="14" destOrd="0" presId="urn:microsoft.com/office/officeart/2008/layout/VerticalCurvedList"/>
    <dgm:cxn modelId="{AA0C2DCB-4295-41D3-9EED-B6131FFB8B64}" type="presParOf" srcId="{AF739F99-ABB2-4DC9-9FDD-9A1DDB52E6BA}" destId="{4C80ADDB-BA66-4176-9F9D-42684F6ACD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A6A9-EAFE-46DB-A276-FC014CFF1D9A}">
      <dsp:nvSpPr>
        <dsp:cNvPr id="0" name=""/>
        <dsp:cNvSpPr/>
      </dsp:nvSpPr>
      <dsp:spPr>
        <a:xfrm>
          <a:off x="-7077753" y="-1082912"/>
          <a:ext cx="8430433" cy="8430433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4D06-47FC-41E8-BFD2-E1F6D2B43F70}">
      <dsp:nvSpPr>
        <dsp:cNvPr id="0" name=""/>
        <dsp:cNvSpPr/>
      </dsp:nvSpPr>
      <dsp:spPr>
        <a:xfrm>
          <a:off x="439462" y="284789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регулируют отношения между бюджетами субъектов РФ и местными бюджетами, а также между федеральным и местными бюджетами – в рамках федеральных программ;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462" y="284789"/>
        <a:ext cx="11668906" cy="569327"/>
      </dsp:txXfrm>
    </dsp:sp>
    <dsp:sp modelId="{4014E8B0-BFAC-4F00-86B6-992E243C01C4}">
      <dsp:nvSpPr>
        <dsp:cNvPr id="0" name=""/>
        <dsp:cNvSpPr/>
      </dsp:nvSpPr>
      <dsp:spPr>
        <a:xfrm>
          <a:off x="83632" y="213623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94D02-23D3-49B5-AA6E-18C380BAEC22}">
      <dsp:nvSpPr>
        <dsp:cNvPr id="0" name=""/>
        <dsp:cNvSpPr/>
      </dsp:nvSpPr>
      <dsp:spPr>
        <a:xfrm>
          <a:off x="955039" y="1139281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участвуют в решении вопросов местного значения путем выполнения федеральных и региональных программ;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039" y="1139281"/>
        <a:ext cx="11153328" cy="569327"/>
      </dsp:txXfrm>
    </dsp:sp>
    <dsp:sp modelId="{673403FC-D3ED-4EC1-830F-A61748E0EC70}">
      <dsp:nvSpPr>
        <dsp:cNvPr id="0" name=""/>
        <dsp:cNvSpPr/>
      </dsp:nvSpPr>
      <dsp:spPr>
        <a:xfrm>
          <a:off x="599209" y="106811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A0CF8-9D49-4EF2-B33E-3EBEB51047F9}">
      <dsp:nvSpPr>
        <dsp:cNvPr id="0" name=""/>
        <dsp:cNvSpPr/>
      </dsp:nvSpPr>
      <dsp:spPr>
        <a:xfrm>
          <a:off x="1237573" y="1993147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распределяют средства, выделяемые для финансирования федеральных и региональных программ и иных мероприятий, между муниципальными образованиями, осуществляют контроль за эффективным и целевым использованием этих средств;</a:t>
          </a:r>
        </a:p>
      </dsp:txBody>
      <dsp:txXfrm>
        <a:off x="1237573" y="1993147"/>
        <a:ext cx="10870795" cy="569327"/>
      </dsp:txXfrm>
    </dsp:sp>
    <dsp:sp modelId="{397441C5-FBF9-403A-B412-446B6EC2FC1B}">
      <dsp:nvSpPr>
        <dsp:cNvPr id="0" name=""/>
        <dsp:cNvSpPr/>
      </dsp:nvSpPr>
      <dsp:spPr>
        <a:xfrm>
          <a:off x="881743" y="1921981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53276-8187-45B7-BF94-B2E629ED338F}">
      <dsp:nvSpPr>
        <dsp:cNvPr id="0" name=""/>
        <dsp:cNvSpPr/>
      </dsp:nvSpPr>
      <dsp:spPr>
        <a:xfrm>
          <a:off x="1327783" y="2847640"/>
          <a:ext cx="10780584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разрабатывают государственные минимальные социальные стандарты, устанавливают социальные нормы;</a:t>
          </a:r>
        </a:p>
      </dsp:txBody>
      <dsp:txXfrm>
        <a:off x="1327783" y="2847640"/>
        <a:ext cx="10780584" cy="569327"/>
      </dsp:txXfrm>
    </dsp:sp>
    <dsp:sp modelId="{4FD8D2FE-C13C-43A5-9A42-13B1E7F3C4C3}">
      <dsp:nvSpPr>
        <dsp:cNvPr id="0" name=""/>
        <dsp:cNvSpPr/>
      </dsp:nvSpPr>
      <dsp:spPr>
        <a:xfrm>
          <a:off x="971953" y="2776474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7328-8EFD-44A5-A000-70B1B69C145B}">
      <dsp:nvSpPr>
        <dsp:cNvPr id="0" name=""/>
        <dsp:cNvSpPr/>
      </dsp:nvSpPr>
      <dsp:spPr>
        <a:xfrm>
          <a:off x="1237573" y="3702132"/>
          <a:ext cx="10870795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оказывают методическую помощь органам местного самоуправления в работе по формированию и исполнению местных бюджетов;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7573" y="3702132"/>
        <a:ext cx="10870795" cy="569327"/>
      </dsp:txXfrm>
    </dsp:sp>
    <dsp:sp modelId="{8CAFED2C-90EA-4FD5-9D26-FE36D19A89AF}">
      <dsp:nvSpPr>
        <dsp:cNvPr id="0" name=""/>
        <dsp:cNvSpPr/>
      </dsp:nvSpPr>
      <dsp:spPr>
        <a:xfrm>
          <a:off x="881743" y="3630966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C71E4-20D2-4FAA-A193-EC6256DEF229}">
      <dsp:nvSpPr>
        <dsp:cNvPr id="0" name=""/>
        <dsp:cNvSpPr/>
      </dsp:nvSpPr>
      <dsp:spPr>
        <a:xfrm>
          <a:off x="955039" y="4555998"/>
          <a:ext cx="11153328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контроль за соблюдением органами местного самоуправления налогового и бюджетного законодательства РФ и ее субъектов;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039" y="4555998"/>
        <a:ext cx="11153328" cy="569327"/>
      </dsp:txXfrm>
    </dsp:sp>
    <dsp:sp modelId="{452D86E2-0872-477A-A50F-48FB7187A8DC}">
      <dsp:nvSpPr>
        <dsp:cNvPr id="0" name=""/>
        <dsp:cNvSpPr/>
      </dsp:nvSpPr>
      <dsp:spPr>
        <a:xfrm>
          <a:off x="599209" y="4484832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CDF9F-372E-41BE-A973-6DE5412E604B}">
      <dsp:nvSpPr>
        <dsp:cNvPr id="0" name=""/>
        <dsp:cNvSpPr/>
      </dsp:nvSpPr>
      <dsp:spPr>
        <a:xfrm>
          <a:off x="439462" y="5410491"/>
          <a:ext cx="11668906" cy="569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9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осуществляют другие функции в соответствии с законодательством РФ и ее субъектов.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462" y="5410491"/>
        <a:ext cx="11668906" cy="569327"/>
      </dsp:txXfrm>
    </dsp:sp>
    <dsp:sp modelId="{4C80ADDB-BA66-4176-9F9D-42684F6ACD15}">
      <dsp:nvSpPr>
        <dsp:cNvPr id="0" name=""/>
        <dsp:cNvSpPr/>
      </dsp:nvSpPr>
      <dsp:spPr>
        <a:xfrm>
          <a:off x="83632" y="5339325"/>
          <a:ext cx="711659" cy="711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624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624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55399"/>
            <a:ext cx="5409562" cy="389092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5946"/>
            <a:ext cx="2930574" cy="49624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385946"/>
            <a:ext cx="2930574" cy="49624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FE7E6-E9C0-44F9-A1C6-9103D7A8EE5B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Нормативы отчислений налоговых и неналоговых доходов</a:t>
            </a:r>
            <a:r>
              <a:rPr lang="ru-RU" baseline="0" dirty="0" smtClean="0"/>
              <a:t> в бюджет муниципального образования устанавливаются Бюджетным кодексом РФ и законом Иркутской области № 74-ОЗ. В условиях действующего на сегодняшний день законодательства нормативы отчислений установлены следующим образом.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6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901" indent="-225901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23CFF-E4D9-4971-BEA2-2A92CCECED6D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80062" y="10168239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E0170BE0-A9D6-4E27-A746-C48D71DC8297}" type="slidenum">
              <a:rPr lang="ru-RU" altLang="ru-RU" sz="1200">
                <a:solidFill>
                  <a:prstClr val="black"/>
                </a:solidFill>
              </a:rPr>
              <a:pPr algn="r"/>
              <a:t>13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6FA53D-809E-42FC-B33B-BC89E1051088}" type="slidenum">
              <a:rPr lang="ru-RU" altLang="ru-RU" smtClean="0">
                <a:solidFill>
                  <a:prstClr val="black"/>
                </a:solidFill>
              </a:rPr>
              <a:pPr/>
              <a:t>15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80062" y="10168239"/>
            <a:ext cx="2892679" cy="53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2" tIns="45496" rIns="90992" bIns="45496" anchor="b"/>
          <a:lstStyle/>
          <a:p>
            <a:pPr algn="r"/>
            <a:fld id="{6D8CBBEB-CD29-46CE-B2CE-D2A8952D4CCD}" type="slidenum">
              <a:rPr lang="ru-RU" altLang="ru-RU" sz="1200">
                <a:solidFill>
                  <a:prstClr val="black"/>
                </a:solidFill>
              </a:rPr>
              <a:pPr algn="r"/>
              <a:t>15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22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74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38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74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28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461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1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92315"/>
      </p:ext>
    </p:extLst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5981"/>
      </p:ext>
    </p:extLst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2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74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9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3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6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0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5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6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6695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27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0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7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3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94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5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2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97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0307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9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5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7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3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21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9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4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9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001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1409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0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57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51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79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75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41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17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234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1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85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941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17035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5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63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5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15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96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260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6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90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69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4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99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3566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463CB-E12E-4560-B166-1B69E7AA873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83253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39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55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92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6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5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Microsoft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Excel_97-2003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Excel_97-2003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Excel_97-20036.xls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_____Microsoft_Excel_97-20039.xls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_____Microsoft_Excel_97-200311.xls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oleObject" Target="../embeddings/_____Microsoft_Excel_97-200312.xls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_____Microsoft_Excel_97-200313.xls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emf"/><Relationship Id="rId5" Type="http://schemas.openxmlformats.org/officeDocument/2006/relationships/oleObject" Target="../embeddings/_____Microsoft_Excel_97-200314.xls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_____Microsoft_Excel_97-200315.xls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_____Microsoft_Excel_97-200316.xls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5" y="2086235"/>
            <a:ext cx="709884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Проект бюджета для граждан на </a:t>
            </a:r>
            <a:r>
              <a:rPr lang="ru-RU" sz="4400" b="1" i="1" dirty="0" smtClean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2020 </a:t>
            </a: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г. и плановый период </a:t>
            </a:r>
            <a:r>
              <a:rPr lang="ru-RU" sz="4400" b="1" i="1" dirty="0" smtClean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2021-2022 гг</a:t>
            </a:r>
            <a:r>
              <a:rPr lang="ru-RU" sz="4400" b="1" i="1" dirty="0">
                <a:ln w="127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cs typeface="Arial" charset="0"/>
              </a:rPr>
              <a:t>.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rebuchet MS" pitchFamily="34" charset="0"/>
              </a:rPr>
              <a:t>Доходы местного бюджета</a:t>
            </a:r>
          </a:p>
        </p:txBody>
      </p:sp>
      <p:sp>
        <p:nvSpPr>
          <p:cNvPr id="49155" name="Объект 3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местного бюджета – это налоговые и неналоговые доходы, поступающие в местные бюджеты в порядке и по нормативам, которые установлены федеральными законами, законами субъектов РФ и правовыми актами органов местного самоуправления. Кроме того, это безвозмездные поступления на осуществление отдельных полномочий, передаваемых органам местного самоуправления; на реализацию органами местного самоуправления федеральных законов и законов субъектов РФ; на компенсацию дополнительных расходов.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27363" y="2052638"/>
            <a:ext cx="6289675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2675" y="2874963"/>
            <a:ext cx="6029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70763" y="2874963"/>
            <a:ext cx="42116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82675" y="3527425"/>
            <a:ext cx="1701800" cy="289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предусмотренные налоговым законодательством, пени и штрафы.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27363" y="3536950"/>
            <a:ext cx="4084637" cy="286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имущества, находящегося в муниципальной собственности;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налоговые доходы, поступающие в местные бюджеты в порядке и по нормативам, которые установлены БК РФ, федеральными законами, законами субъектов РФ и правовыми актами органов местного самоуправления.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70763" y="3527425"/>
            <a:ext cx="4211637" cy="289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других бюджетов бюджетной системы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других бюджетов бюджетной системы Российской Федерации (межбюджетные субсидии);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из федерального бюджета и (или) из бюджетов субъектов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из других бюджетов бюджетной системы Российской Федерации;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физических лиц, в том числе добровольные пожертвования.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727200" y="3332163"/>
            <a:ext cx="376238" cy="385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694238" y="3311525"/>
            <a:ext cx="376237" cy="3873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399588" y="3332163"/>
            <a:ext cx="376237" cy="385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241675" y="2570163"/>
            <a:ext cx="374650" cy="385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783638" y="2581275"/>
            <a:ext cx="376237" cy="3857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3964" y="83127"/>
            <a:ext cx="11159836" cy="535709"/>
          </a:xfrm>
        </p:spPr>
        <p:txBody>
          <a:bodyPr/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НОРМАТИВЫ ОТЧИСЛЕНИЙ НАЛОГОВЫХ И НЕНАЛОГОВЫХ ДОХОДОВ В БЮДЖЕТ МУНИЦИПАЛЬНОГО РАЙОНА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5715478"/>
              </p:ext>
            </p:extLst>
          </p:nvPr>
        </p:nvGraphicFramePr>
        <p:xfrm>
          <a:off x="258618" y="650246"/>
          <a:ext cx="11490034" cy="542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746"/>
                <a:gridCol w="1208308"/>
                <a:gridCol w="1086928"/>
                <a:gridCol w="1233052"/>
              </a:tblGrid>
              <a:tr h="3010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2020 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2021 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2022 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Налог</a:t>
                      </a:r>
                      <a:r>
                        <a:rPr lang="ru-RU" sz="1600" b="1" baseline="0" dirty="0" smtClean="0"/>
                        <a:t> на доходы физических лиц 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34,25%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34,25%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34,25%</a:t>
                      </a:r>
                    </a:p>
                  </a:txBody>
                  <a:tcPr/>
                </a:tc>
              </a:tr>
              <a:tr h="2917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Акцизы по подакцизным</a:t>
                      </a:r>
                      <a:r>
                        <a:rPr lang="ru-RU" sz="1600" b="1" baseline="0" dirty="0" smtClean="0"/>
                        <a:t> товарам(продукции), производимым на территории РФ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0,098%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0,098%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0,098%</a:t>
                      </a:r>
                      <a:endParaRPr lang="ru-RU" sz="1600" b="1" dirty="0"/>
                    </a:p>
                  </a:txBody>
                  <a:tcPr/>
                </a:tc>
              </a:tr>
              <a:tr h="39888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Налог, взимаемый в связи </a:t>
                      </a:r>
                      <a:r>
                        <a:rPr lang="ru-RU" sz="1600" b="1" baseline="0" dirty="0" smtClean="0"/>
                        <a:t> с применением упрощенной системы налогообложения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30%</a:t>
                      </a:r>
                      <a:endParaRPr lang="ru-RU" sz="1600" b="1" dirty="0"/>
                    </a:p>
                  </a:txBody>
                  <a:tcPr/>
                </a:tc>
              </a:tr>
              <a:tr h="16474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Единый налог на вмененный</a:t>
                      </a:r>
                      <a:r>
                        <a:rPr lang="ru-RU" sz="1600" b="1" baseline="0" dirty="0" smtClean="0"/>
                        <a:t> доход для отдельных видов деятельности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/>
                </a:tc>
              </a:tr>
              <a:tr h="27004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Единый</a:t>
                      </a:r>
                      <a:r>
                        <a:rPr lang="ru-RU" sz="1600" b="1" baseline="0" dirty="0" smtClean="0"/>
                        <a:t> сельскохозяйственный налог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50%</a:t>
                      </a:r>
                      <a:endParaRPr lang="ru-RU" sz="1600" b="1" dirty="0"/>
                    </a:p>
                  </a:txBody>
                  <a:tcPr/>
                </a:tc>
              </a:tr>
              <a:tr h="42857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42857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Арендная плата за земельные участки,</a:t>
                      </a:r>
                      <a:r>
                        <a:rPr lang="ru-RU" sz="1600" b="1" baseline="0" dirty="0" smtClean="0"/>
                        <a:t> государственная собственность на которые не разграничена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100%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42857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Прочие поступления от использования</a:t>
                      </a:r>
                      <a:r>
                        <a:rPr lang="ru-RU" sz="1600" b="1" baseline="0" dirty="0" smtClean="0"/>
                        <a:t> имущества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</a:tr>
              <a:tr h="33631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Плата за негативное воздействие на окружающую</a:t>
                      </a:r>
                      <a:r>
                        <a:rPr lang="ru-RU" sz="1600" b="1" baseline="0" dirty="0" smtClean="0"/>
                        <a:t> среду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60%</a:t>
                      </a:r>
                      <a:endParaRPr lang="ru-RU" sz="1600" b="1" dirty="0"/>
                    </a:p>
                  </a:txBody>
                  <a:tcPr/>
                </a:tc>
              </a:tr>
              <a:tr h="27709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Доходы от реализации имущества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</a:tr>
              <a:tr h="3602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Доходы от</a:t>
                      </a:r>
                      <a:r>
                        <a:rPr lang="ru-RU" sz="1600" b="1" baseline="0" dirty="0" smtClean="0"/>
                        <a:t> продажи земельных участков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</a:tr>
              <a:tr h="3916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Штрафы, санкции, возмещение ущерба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</a:tr>
              <a:tr h="31403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Прочие неналоговые</a:t>
                      </a:r>
                      <a:r>
                        <a:rPr lang="ru-RU" sz="1600" b="1" baseline="0" dirty="0" smtClean="0"/>
                        <a:t> доходы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планируемых доходов </a:t>
            </a:r>
            <a:b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2020 г. с оценкой 2019 г.</a:t>
            </a:r>
          </a:p>
        </p:txBody>
      </p:sp>
      <p:graphicFrame>
        <p:nvGraphicFramePr>
          <p:cNvPr id="26649" name="Object 2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0603664"/>
              </p:ext>
            </p:extLst>
          </p:nvPr>
        </p:nvGraphicFramePr>
        <p:xfrm>
          <a:off x="2320925" y="1985963"/>
          <a:ext cx="8185150" cy="385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Лист" r:id="rId6" imgW="8601033" imgH="4048110" progId="Excel.Sheet.8">
                  <p:embed/>
                </p:oleObj>
              </mc:Choice>
              <mc:Fallback>
                <p:oleObj name="Лист" r:id="rId6" imgW="8601033" imgH="40481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1985963"/>
                        <a:ext cx="8185150" cy="3852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4"/>
          <p:cNvSpPr>
            <a:spLocks noChangeArrowheads="1"/>
          </p:cNvSpPr>
          <p:nvPr/>
        </p:nvSpPr>
        <p:spPr bwMode="auto">
          <a:xfrm>
            <a:off x="3658888" y="3933825"/>
            <a:ext cx="5762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+4579</a:t>
            </a:r>
            <a:endParaRPr lang="ru-RU" altLang="ru-RU" sz="1200" b="1" dirty="0">
              <a:solidFill>
                <a:srgbClr val="3B3B3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3" name="Rectangle 5"/>
          <p:cNvSpPr>
            <a:spLocks noChangeArrowheads="1"/>
          </p:cNvSpPr>
          <p:nvPr/>
        </p:nvSpPr>
        <p:spPr bwMode="auto">
          <a:xfrm>
            <a:off x="5519737" y="4137983"/>
            <a:ext cx="5762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-5471</a:t>
            </a:r>
            <a:endParaRPr lang="ru-RU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Rectangle 6"/>
          <p:cNvSpPr>
            <a:spLocks noChangeArrowheads="1"/>
          </p:cNvSpPr>
          <p:nvPr/>
        </p:nvSpPr>
        <p:spPr bwMode="auto">
          <a:xfrm>
            <a:off x="9120188" y="3808485"/>
            <a:ext cx="576262" cy="2332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-71744</a:t>
            </a:r>
            <a:endParaRPr lang="ru-RU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5" name="Rectangle 7"/>
          <p:cNvSpPr>
            <a:spLocks noChangeArrowheads="1"/>
          </p:cNvSpPr>
          <p:nvPr/>
        </p:nvSpPr>
        <p:spPr bwMode="auto">
          <a:xfrm>
            <a:off x="3107532" y="1700213"/>
            <a:ext cx="4392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200" dirty="0">
                <a:solidFill>
                  <a:srgbClr val="FF0000"/>
                </a:solidFill>
              </a:rPr>
              <a:t>Оценка </a:t>
            </a:r>
            <a:r>
              <a:rPr lang="en-US" altLang="ru-RU" sz="1200" dirty="0">
                <a:solidFill>
                  <a:srgbClr val="FF0000"/>
                </a:solidFill>
              </a:rPr>
              <a:t> </a:t>
            </a:r>
            <a:r>
              <a:rPr lang="ru-RU" altLang="ru-RU" sz="1200" dirty="0" smtClean="0">
                <a:solidFill>
                  <a:srgbClr val="FF0000"/>
                </a:solidFill>
              </a:rPr>
              <a:t>2019 </a:t>
            </a:r>
            <a:r>
              <a:rPr lang="ru-RU" altLang="ru-RU" sz="1200" dirty="0">
                <a:solidFill>
                  <a:srgbClr val="FF0000"/>
                </a:solidFill>
              </a:rPr>
              <a:t>г.                  </a:t>
            </a:r>
            <a:r>
              <a:rPr lang="ru-RU" altLang="ru-RU" sz="1200" dirty="0" smtClean="0">
                <a:solidFill>
                  <a:srgbClr val="FF0000"/>
                </a:solidFill>
              </a:rPr>
              <a:t>1 765 729 </a:t>
            </a:r>
            <a:r>
              <a:rPr lang="ru-RU" altLang="ru-RU" sz="1200" dirty="0" err="1" smtClean="0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200" dirty="0">
                <a:solidFill>
                  <a:srgbClr val="FF0000"/>
                </a:solidFill>
              </a:rPr>
              <a:t>Прогноз на  </a:t>
            </a:r>
            <a:r>
              <a:rPr lang="ru-RU" altLang="ru-RU" sz="1200" dirty="0" smtClean="0">
                <a:solidFill>
                  <a:srgbClr val="FF0000"/>
                </a:solidFill>
              </a:rPr>
              <a:t>2020 </a:t>
            </a:r>
            <a:r>
              <a:rPr lang="ru-RU" altLang="ru-RU" sz="1200" dirty="0">
                <a:solidFill>
                  <a:srgbClr val="FF0000"/>
                </a:solidFill>
              </a:rPr>
              <a:t>г.            </a:t>
            </a:r>
            <a:r>
              <a:rPr lang="ru-RU" altLang="ru-RU" sz="1200" dirty="0" smtClean="0">
                <a:solidFill>
                  <a:srgbClr val="FF0000"/>
                </a:solidFill>
              </a:rPr>
              <a:t>1 445 170 </a:t>
            </a:r>
            <a:r>
              <a:rPr lang="ru-RU" altLang="ru-RU" sz="1200" dirty="0" err="1" smtClean="0">
                <a:solidFill>
                  <a:srgbClr val="FF0000"/>
                </a:solidFill>
              </a:rPr>
              <a:t>тыс.руб</a:t>
            </a:r>
            <a:r>
              <a:rPr lang="ru-RU" altLang="ru-RU" sz="1200" dirty="0">
                <a:solidFill>
                  <a:srgbClr val="FF0000"/>
                </a:solidFill>
              </a:rPr>
              <a:t>.</a:t>
            </a:r>
            <a:endParaRPr lang="en-US" altLang="ru-RU" sz="1200" dirty="0">
              <a:solidFill>
                <a:srgbClr val="FF0000"/>
              </a:solidFill>
            </a:endParaRPr>
          </a:p>
        </p:txBody>
      </p:sp>
      <p:sp>
        <p:nvSpPr>
          <p:cNvPr id="26656" name="Rectangle 8"/>
          <p:cNvSpPr>
            <a:spLocks noChangeArrowheads="1"/>
          </p:cNvSpPr>
          <p:nvPr/>
        </p:nvSpPr>
        <p:spPr bwMode="auto">
          <a:xfrm>
            <a:off x="7175500" y="4237966"/>
            <a:ext cx="64928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-247923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11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60350"/>
            <a:ext cx="9207260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муниципального образования Куйтунский район 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8697" name="Object 2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2403932"/>
              </p:ext>
            </p:extLst>
          </p:nvPr>
        </p:nvGraphicFramePr>
        <p:xfrm>
          <a:off x="2117725" y="1244600"/>
          <a:ext cx="833755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Лист" r:id="rId6" imgW="8524855" imgH="4467150" progId="Excel.Sheet.8">
                  <p:embed/>
                </p:oleObj>
              </mc:Choice>
              <mc:Fallback>
                <p:oleObj name="Лист" r:id="rId6" imgW="8524855" imgH="44671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1244600"/>
                        <a:ext cx="8337550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235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1" y="923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61381" y="258763"/>
            <a:ext cx="1035169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муниципального образования Куйтунский район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с первоначальным бюджетом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5" name="Object 2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50350174"/>
              </p:ext>
            </p:extLst>
          </p:nvPr>
        </p:nvGraphicFramePr>
        <p:xfrm>
          <a:off x="1941662" y="1603633"/>
          <a:ext cx="9802813" cy="383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Лист" r:id="rId6" imgW="7515098" imgH="2295540" progId="Excel.Sheet.8">
                  <p:embed/>
                </p:oleObj>
              </mc:Choice>
              <mc:Fallback>
                <p:oleObj name="Лист" r:id="rId6" imgW="7515098" imgH="22955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662" y="1603633"/>
                        <a:ext cx="9802813" cy="3835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37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188913"/>
            <a:ext cx="90043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b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Куйтунский район на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altLang="ru-RU" sz="2400" b="1" i="1" dirty="0">
                <a:solidFill>
                  <a:srgbClr val="3F7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rgbClr val="3F78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i="1" dirty="0">
              <a:solidFill>
                <a:srgbClr val="3F78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69" name="Object 2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8108847"/>
              </p:ext>
            </p:extLst>
          </p:nvPr>
        </p:nvGraphicFramePr>
        <p:xfrm>
          <a:off x="4113213" y="2792413"/>
          <a:ext cx="7205662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Лист" r:id="rId6" imgW="8401134" imgH="3629070" progId="Excel.Sheet.8">
                  <p:embed/>
                </p:oleObj>
              </mc:Choice>
              <mc:Fallback>
                <p:oleObj name="Лист" r:id="rId6" imgW="8401134" imgH="36290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2792413"/>
                        <a:ext cx="7205662" cy="311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519738" y="1412875"/>
            <a:ext cx="4392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dirty="0">
                <a:solidFill>
                  <a:srgbClr val="FF0000"/>
                </a:solidFill>
              </a:rPr>
              <a:t>Доля безвозмездных поступлений составляет </a:t>
            </a:r>
            <a:r>
              <a:rPr lang="ru-RU" altLang="ru-RU" sz="1600" b="1" i="1" dirty="0" smtClean="0">
                <a:solidFill>
                  <a:srgbClr val="FF0000"/>
                </a:solidFill>
              </a:rPr>
              <a:t>90%</a:t>
            </a:r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dirty="0">
                <a:solidFill>
                  <a:srgbClr val="FF0000"/>
                </a:solidFill>
              </a:rPr>
              <a:t>Доля налоговых и неналоговых доходов </a:t>
            </a:r>
            <a:r>
              <a:rPr lang="ru-RU" altLang="ru-RU" sz="1600" b="1" i="1" dirty="0" smtClean="0">
                <a:solidFill>
                  <a:srgbClr val="FF0000"/>
                </a:solidFill>
              </a:rPr>
              <a:t>10%</a:t>
            </a:r>
            <a:endParaRPr lang="ru-RU" alt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1600" b="1" i="1" u="sng" dirty="0">
                <a:solidFill>
                  <a:srgbClr val="FF0000"/>
                </a:solidFill>
              </a:rPr>
              <a:t>Территория высокодотационная</a:t>
            </a:r>
          </a:p>
        </p:txBody>
      </p:sp>
      <p:pic>
        <p:nvPicPr>
          <p:cNvPr id="31773" name="Picture 11" descr="i?id=86b3f2950b9dba437b644e690e680c89&amp;n=33&amp;h=1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1088" y="1844675"/>
            <a:ext cx="25193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649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rebuchet MS" pitchFamily="34" charset="0"/>
              </a:rPr>
              <a:t>Расходы местного бюджета</a:t>
            </a:r>
          </a:p>
        </p:txBody>
      </p:sp>
      <p:sp>
        <p:nvSpPr>
          <p:cNvPr id="57347" name="Объект 3"/>
          <p:cNvSpPr>
            <a:spLocks noGrp="1"/>
          </p:cNvSpPr>
          <p:nvPr>
            <p:ph/>
          </p:nvPr>
        </p:nvSpPr>
        <p:spPr>
          <a:xfrm>
            <a:off x="727146" y="233435"/>
            <a:ext cx="10723419" cy="604981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местного бюджета – денежные средства, направленные на финансовое обеспечение решения вопросов местного значения.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Решение вопросов местного значения закреплено за муниципальными районами Федеральным законом 131ФЗ.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политика в районе направлена на повышение качества жизни населения.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Муниципальный бюджет является основой реализации муниципальной политики.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Ключевыми требованиями к расходной части бюджета района и бюджетов поселений являются бережливость и максимальная отдача.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6038" y="2082800"/>
            <a:ext cx="1939925" cy="58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4550" y="2082800"/>
            <a:ext cx="1939925" cy="58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право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55013" y="2082800"/>
            <a:ext cx="1938337" cy="58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власти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55013" y="2670175"/>
            <a:ext cx="1938337" cy="58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Хозяйствующие субъекты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55013" y="3257550"/>
            <a:ext cx="1938337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94538" y="2082800"/>
            <a:ext cx="1230312" cy="198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126038" y="2963863"/>
            <a:ext cx="1939925" cy="58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– повышение качества жизни населения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35200" y="3940175"/>
            <a:ext cx="7707313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– форма образования и расходования денежных средств. Предоставление общественных благ осуществляется через реализацию муниципальных программ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38375" y="4821238"/>
            <a:ext cx="7707313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услуги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054475" y="2360613"/>
            <a:ext cx="1071563" cy="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094538" y="2374900"/>
            <a:ext cx="1249362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7594601" y="2584450"/>
            <a:ext cx="1052512" cy="6365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7741444" y="2963069"/>
            <a:ext cx="657225" cy="5349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9650" y="2670175"/>
            <a:ext cx="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89650" y="3559175"/>
            <a:ext cx="63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0" idx="0"/>
          </p:cNvCxnSpPr>
          <p:nvPr/>
        </p:nvCxnSpPr>
        <p:spPr>
          <a:xfrm>
            <a:off x="6089650" y="4562475"/>
            <a:ext cx="15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0"/>
            <a:ext cx="8645237" cy="158432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расходы бюджета муниципального образования Куйтунский район по расходам на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340883"/>
              </p:ext>
            </p:extLst>
          </p:nvPr>
        </p:nvGraphicFramePr>
        <p:xfrm>
          <a:off x="3702050" y="2509838"/>
          <a:ext cx="79740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" name="Лист" r:id="rId5" imgW="9305734" imgH="4019645" progId="Excel.Sheet.8">
                  <p:embed/>
                </p:oleObj>
              </mc:Choice>
              <mc:Fallback>
                <p:oleObj name="Лист" r:id="rId5" imgW="9305734" imgH="4019645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509838"/>
                        <a:ext cx="7974013" cy="327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82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0622" y="1607127"/>
            <a:ext cx="3397655" cy="18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365" y="0"/>
            <a:ext cx="9938326" cy="620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структура расходов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Куйтунский район на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гг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87" name="Object 39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3252788"/>
          <a:ext cx="3087688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Диаграмма" r:id="rId4" imgW="8229600" imgH="4524482" progId="MSGraph.Chart.8">
                  <p:embed followColorScheme="full"/>
                </p:oleObj>
              </mc:Choice>
              <mc:Fallback>
                <p:oleObj name="Диаграмма" r:id="rId4" imgW="8229600" imgH="4524482" progId="MSGraph.Chart.8">
                  <p:embed followColorScheme="full"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2788"/>
                        <a:ext cx="3087688" cy="169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8334190"/>
              </p:ext>
            </p:extLst>
          </p:nvPr>
        </p:nvGraphicFramePr>
        <p:xfrm>
          <a:off x="3622675" y="765175"/>
          <a:ext cx="8185150" cy="6016273"/>
        </p:xfrm>
        <a:graphic>
          <a:graphicData uri="http://schemas.openxmlformats.org/drawingml/2006/table">
            <a:tbl>
              <a:tblPr/>
              <a:tblGrid>
                <a:gridCol w="3094038"/>
                <a:gridCol w="1720850"/>
                <a:gridCol w="1651000"/>
                <a:gridCol w="171926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показателя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2020год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110 636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90 910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82 912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31 611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8 064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8 064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5 217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2 073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2 073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Охрана окружающей среды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306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1 041 674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804 974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807 838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 и средства массовой информации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35 200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26 791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25 781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55 822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55 822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59 503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3 269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169 348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150 274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146 874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1 453 089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1 139 552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1 133 689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5"/>
            <a:ext cx="10515600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ПЕРЕЧЕНЬ  муниципальных  программ  И  НЕПРОГРАММНЫЕ  РАСХОДЫ</a:t>
            </a:r>
            <a:endParaRPr lang="ru-RU" sz="1400" b="1" cap="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2020 год и плановый период 2021 и 2022 гг                        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0886"/>
              </p:ext>
            </p:extLst>
          </p:nvPr>
        </p:nvGraphicFramePr>
        <p:xfrm>
          <a:off x="386193" y="989939"/>
          <a:ext cx="11259468" cy="576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22"/>
                <a:gridCol w="7576713"/>
                <a:gridCol w="1000595"/>
                <a:gridCol w="978852"/>
                <a:gridCol w="927586"/>
              </a:tblGrid>
              <a:tr h="416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на 2019-2023гг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956 888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816 155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818 987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Куйтунский район на 2020-2024гг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194 873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165 265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159 812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Куйтунского района на 2018-2022гг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образовании Куйтунский район на 2017-2020гг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малого бизнеса на 2019-2024гг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Куйтунский район на 2016-2020гг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социально-значимых явлений на территории муниципального образования Куйтунский район на 2020-2024гг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градостроительной деятельности и управление земельными ресурсами на территории муниципального образования Куйтунский район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Реформирование жилищно-коммунального хозяйства муниципального образования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 район на период с2016-2020гг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6 598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2 100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на 2019-2022гг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1 914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муниципального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 район Иркутской области на 2014-2017 годы и на период до 2020г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97 865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1218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4668" y="2706255"/>
            <a:ext cx="3471675" cy="3906981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11382" y="728509"/>
            <a:ext cx="9440092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Целью бюджета для граждан является обеспечение доступа граждан к бюджетной информации для эффективного взаимодействия с властями по вопросам расходования общественных финансов</a:t>
            </a:r>
            <a:endParaRPr lang="ru-RU" sz="32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sx="1000" sy="1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6344" y="2380129"/>
            <a:ext cx="424978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Задачи: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Систематизация характеристик бюджета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Привлечение внимания к формированию и расходованию общественных финансов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Расширение участия граждан в процессе принятия решений в бюджетной сфере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sx="1000" sy="1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Повышение уровня финансово-правовых знаний и общей гражданской активности населения</a:t>
            </a:r>
          </a:p>
          <a:p>
            <a:pPr marL="571500" indent="-571500">
              <a:buFontTx/>
              <a:buChar char="-"/>
              <a:defRPr/>
            </a:pP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2319338" y="204788"/>
            <a:ext cx="842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Цели</a:t>
            </a:r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и задачи бюджета для граждан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5"/>
            <a:ext cx="10515600" cy="668008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endParaRPr lang="ru-RU" sz="1400" b="1" cap="all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 на 2020 год и плановый период 2021 и 2022 гг                          </a:t>
            </a: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51389"/>
              </p:ext>
            </p:extLst>
          </p:nvPr>
        </p:nvGraphicFramePr>
        <p:xfrm>
          <a:off x="386193" y="989939"/>
          <a:ext cx="11259468" cy="548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22"/>
                <a:gridCol w="7576713"/>
                <a:gridCol w="1000595"/>
                <a:gridCol w="978852"/>
                <a:gridCol w="927586"/>
              </a:tblGrid>
              <a:tr h="416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в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муниципальном образовании Куйтунский район  на 2018-2022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и закрепление врачебных кадров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на 2019-2023 гг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1 600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1 600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дорожного хозяйства на территории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 на 2020-2024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30 031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6 832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6 832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 на 2019-2022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47 279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39 150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38 172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социально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значимых заболеваний на территории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на 2020-2022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энергосбережении и повышении энергетической эффективности на территории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на 2020-2022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 на 2020-2024 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107 356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98 794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97 222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межнационального и межконфессионального согласия на территории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Куйтунский район  на 2020-2022 гг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720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7 693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7 495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6 831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24373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1 453 089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1 139 552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1 133 689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  <p:sp>
        <p:nvSpPr>
          <p:cNvPr id="3591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 flipV="1">
            <a:off x="9300634" y="6884988"/>
            <a:ext cx="2459996" cy="72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8323"/>
            <a:ext cx="12349018" cy="69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1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893175" cy="854015"/>
          </a:xfrm>
        </p:spPr>
        <p:txBody>
          <a:bodyPr/>
          <a:lstStyle/>
          <a:p>
            <a:pPr algn="ctr" eaLnBrk="1" hangingPunct="1"/>
            <a:r>
              <a:rPr lang="ru-RU" altLang="ru-RU" sz="2500" b="1" i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altLang="ru-RU" sz="2500" b="1" i="1" dirty="0" err="1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500" b="1" i="1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 район по муниципальным программам на 2020 год</a:t>
            </a:r>
            <a:endParaRPr lang="ru-RU" sz="2500" i="1" dirty="0" smtClean="0">
              <a:solidFill>
                <a:srgbClr val="1F4E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89" name="Object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4762284"/>
              </p:ext>
            </p:extLst>
          </p:nvPr>
        </p:nvGraphicFramePr>
        <p:xfrm>
          <a:off x="3896263" y="934467"/>
          <a:ext cx="7861541" cy="569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" name="Лист" r:id="rId5" imgW="11601450" imgH="8553640" progId="Excel.Sheet.8">
                  <p:embed/>
                </p:oleObj>
              </mc:Choice>
              <mc:Fallback>
                <p:oleObj name="Лист" r:id="rId5" imgW="11601450" imgH="8553640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263" y="934467"/>
                        <a:ext cx="7861541" cy="56992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-163902"/>
            <a:ext cx="12192000" cy="70219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38687" y="-94890"/>
            <a:ext cx="10826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Планирование бюджетных ассигнований по МП 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"Образование" в  МО </a:t>
            </a:r>
            <a:r>
              <a:rPr lang="ru-RU" altLang="ru-RU" b="1" i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Куйтунский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 2019-2023г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29380"/>
              </p:ext>
            </p:extLst>
          </p:nvPr>
        </p:nvGraphicFramePr>
        <p:xfrm>
          <a:off x="1837425" y="366776"/>
          <a:ext cx="10144666" cy="623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201"/>
                <a:gridCol w="952589"/>
                <a:gridCol w="931889"/>
                <a:gridCol w="1046987"/>
              </a:tblGrid>
              <a:tr h="461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</a:tr>
              <a:tr h="2781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 "Дошкольное образование"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186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2 "Осуществление муниципальной поддержки приоритетного национального проекта "Образование"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277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3 "Дополнительное образование детей в сфере образования"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278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4 "Отдых, оздоровление и занятость детей"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5929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5929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6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5 "Одаренный ребенок"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105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6 "Создание благоприятных условий для капитализации человеческого потенциала"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1968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674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7 "Привлечение и закрепление педагогических кадров"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450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8 "Насыщение УО администрации муниципального образования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средствами вычислительной и организационной техникой"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2268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605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9 "Создание условий для проведения ГИА на территории МО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708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10 "Поддержка инновационного развития УО и педагогических кадров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297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11 "Школьный автобус"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2615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2947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12 "Пожарная безопасность"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3299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94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13 "Развитие и поддержка инфраструктуры системы образования района"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69213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2349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94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 14 "Обеспечение реализации муниципальных программ" на 2019-2023гг"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872297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799623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801164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  <a:tr h="3247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программе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956888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816155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818987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419131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434" y="69012"/>
            <a:ext cx="10636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Планирование  бюджетных ассигнований на 2020 год и плановый период 2021-2022 </a:t>
            </a:r>
            <a:r>
              <a:rPr lang="ru-RU" altLang="ru-RU" sz="2400" b="1" i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г.г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«Управление финансами муниципального образования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2020-2024гг.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117" y="1311215"/>
            <a:ext cx="1011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/>
              </a:rPr>
              <a:t>ЦЕЛЬ</a:t>
            </a:r>
            <a:r>
              <a:rPr lang="ru-RU" sz="1400" b="1" dirty="0" smtClean="0">
                <a:latin typeface="Times New Roman"/>
              </a:rPr>
              <a:t>: </a:t>
            </a:r>
            <a:r>
              <a:rPr lang="ru-RU" sz="1400" dirty="0" smtClean="0">
                <a:latin typeface="Times New Roman"/>
              </a:rPr>
              <a:t>Повышение качества управления муниципальными финансами,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</a:rPr>
              <a:t>создание условий для эффективного и ответственного</a:t>
            </a:r>
            <a:r>
              <a:rPr lang="ru-RU" sz="1400" dirty="0" smtClean="0">
                <a:latin typeface="Times New Roman"/>
              </a:rPr>
              <a:t> управления муниципальными финансами.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62620"/>
              </p:ext>
            </p:extLst>
          </p:nvPr>
        </p:nvGraphicFramePr>
        <p:xfrm>
          <a:off x="2268747" y="1975450"/>
          <a:ext cx="9566695" cy="39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830"/>
                <a:gridCol w="5771072"/>
                <a:gridCol w="854015"/>
                <a:gridCol w="845389"/>
                <a:gridCol w="845389"/>
              </a:tblGrid>
              <a:tr h="2535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5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"Организация составления и исполнения бюджета МО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район, управление муниципальными финансами» , в том числе: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194 873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165 873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159 812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572"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обеспечение эффективного управления муниципальными финансами, составление и организация исполнения бюджета МО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14 491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12 438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на управление средствами резервного фонда администрации МО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управление муниципальным долгом МО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57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беспечение выравнивания и сбалансированности бюджетов поселений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Куйтунского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169 348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150 274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5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бюджетных расходов МО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район», в том числе: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effectLst/>
                          <a:latin typeface="Times New Roman"/>
                        </a:rPr>
                        <a:t>на создание условий для повышения качества финансового менеджмента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71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effectLst/>
                          <a:latin typeface="Times New Roman"/>
                        </a:rPr>
                        <a:t>на усовершенствование процесса санкционирования расходов бюджета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53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effectLst/>
                          <a:latin typeface="Times New Roman"/>
                        </a:rPr>
                        <a:t>на повышение квалификации муниципальных служащих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53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194 873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165 265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159 812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883224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86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418" y="286327"/>
            <a:ext cx="8506691" cy="1394691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 бюджетных ассигнований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2021-2022 гг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                                    МП «Молодежь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Куйтунского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района» на 2018-2022гг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81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513680"/>
              </p:ext>
            </p:extLst>
          </p:nvPr>
        </p:nvGraphicFramePr>
        <p:xfrm>
          <a:off x="3676650" y="2549525"/>
          <a:ext cx="8499475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3" name="Лист" r:id="rId5" imgW="9915525" imgH="3381423" progId="Excel.Sheet.8">
                  <p:embed/>
                </p:oleObj>
              </mc:Choice>
              <mc:Fallback>
                <p:oleObj name="Лист" r:id="rId5" imgW="9915525" imgH="338142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549525"/>
                        <a:ext cx="8499475" cy="2759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941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15" y="139700"/>
            <a:ext cx="10412083" cy="1320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 бюджетных ассигнований на 2020 год и плановый период 2021-2022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МП «Улучшение условий и охраны труда в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район», «Поддержка малого бизнеса», «Профилактика правонарушений на территории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район»,                «Профилактика наркомании и социально-значимых явлений на территории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859178"/>
              </p:ext>
            </p:extLst>
          </p:nvPr>
        </p:nvGraphicFramePr>
        <p:xfrm>
          <a:off x="2139950" y="1638300"/>
          <a:ext cx="9236075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" name="Лист" r:id="rId5" imgW="7476934" imgH="3609880" progId="Excel.Sheet.8">
                  <p:embed/>
                </p:oleObj>
              </mc:Choice>
              <mc:Fallback>
                <p:oleObj name="Лист" r:id="rId5" imgW="7476934" imgH="3609880" progId="Excel.Sheet.8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1638300"/>
                        <a:ext cx="9236075" cy="4595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94626" y="172528"/>
            <a:ext cx="9014604" cy="115594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за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градостроительной деятельности и управление земельными ресурсами на территории МО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                                         «Реформирование ЖКХ МО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и  «Охрана окружающей среды».</a:t>
            </a: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61" name="Object 2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1746370"/>
              </p:ext>
            </p:extLst>
          </p:nvPr>
        </p:nvGraphicFramePr>
        <p:xfrm>
          <a:off x="3751263" y="1743075"/>
          <a:ext cx="7296150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" name="Лист" r:id="rId5" imgW="7876984" imgH="3943350" progId="Excel.Sheet.8">
                  <p:embed/>
                </p:oleObj>
              </mc:Choice>
              <mc:Fallback>
                <p:oleObj name="Лист" r:id="rId5" imgW="7876984" imgH="3943350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1743075"/>
                        <a:ext cx="7296150" cy="3652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07" y="103516"/>
            <a:ext cx="9592573" cy="121632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«Устойчивое развитие муниципального образования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Иркутской области»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36716"/>
              </p:ext>
            </p:extLst>
          </p:nvPr>
        </p:nvGraphicFramePr>
        <p:xfrm>
          <a:off x="3500438" y="1652588"/>
          <a:ext cx="8123237" cy="397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" name="Лист" r:id="rId5" imgW="9315450" imgH="3972068" progId="Excel.Sheet.8">
                  <p:embed/>
                </p:oleObj>
              </mc:Choice>
              <mc:Fallback>
                <p:oleObj name="Лист" r:id="rId5" imgW="9315450" imgH="397206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652588"/>
                        <a:ext cx="8123237" cy="3979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74156"/>
              </p:ext>
            </p:extLst>
          </p:nvPr>
        </p:nvGraphicFramePr>
        <p:xfrm>
          <a:off x="3614738" y="1785938"/>
          <a:ext cx="7872412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" name="Лист" r:id="rId5" imgW="9105710" imgH="5381816" progId="Excel.Sheet.8">
                  <p:embed/>
                </p:oleObj>
              </mc:Choice>
              <mc:Fallback>
                <p:oleObj name="Лист" r:id="rId5" imgW="9105710" imgH="5381816" progId="Excel.Sheet.8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785938"/>
                        <a:ext cx="7872412" cy="4175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966" y="189780"/>
            <a:ext cx="9687463" cy="1440611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2020 год и плановый период 2021-202 гг. по МП «Развитие физической культуры и спорта в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равйон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                 «Привлечение и закрепление врачебных кадров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район»,             «Профилактика социально-значимых заболеваний на территории МО </a:t>
            </a:r>
            <a:r>
              <a:rPr lang="ru-RU" alt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08" name="Object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6211565"/>
              </p:ext>
            </p:extLst>
          </p:nvPr>
        </p:nvGraphicFramePr>
        <p:xfrm>
          <a:off x="4398963" y="2454275"/>
          <a:ext cx="6469062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" name="Лист" r:id="rId5" imgW="9305734" imgH="4933902" progId="Excel.Sheet.8">
                  <p:embed/>
                </p:oleObj>
              </mc:Choice>
              <mc:Fallback>
                <p:oleObj name="Лист" r:id="rId5" imgW="9305734" imgH="4933902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2454275"/>
                        <a:ext cx="6469062" cy="3430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094" y="193675"/>
            <a:ext cx="10429336" cy="17127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МП "Развитие дорожного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Куйтунского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2020-2024гг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.»,   "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энергосбережении и повышении энергетической эффективности на территории МО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2020-22гг."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Основные принципы формирования бюджета</a:t>
            </a:r>
          </a:p>
        </p:txBody>
      </p:sp>
      <p:sp>
        <p:nvSpPr>
          <p:cNvPr id="19459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Бюджет государства формируется за счет налогов и других платежей. Расходование средств бюджета осуществляется на предоставление общественных благ.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Общественные блага –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свобод).</a:t>
            </a:r>
          </a:p>
        </p:txBody>
      </p:sp>
      <p:pic>
        <p:nvPicPr>
          <p:cNvPr id="19460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663" y="2184400"/>
            <a:ext cx="13700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7613" y="2132013"/>
            <a:ext cx="12112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Арка 11"/>
          <p:cNvSpPr/>
          <p:nvPr/>
        </p:nvSpPr>
        <p:spPr>
          <a:xfrm>
            <a:off x="1501775" y="1552575"/>
            <a:ext cx="9572625" cy="1382713"/>
          </a:xfrm>
          <a:prstGeom prst="blockArc">
            <a:avLst>
              <a:gd name="adj1" fmla="val 10580920"/>
              <a:gd name="adj2" fmla="val 259055"/>
              <a:gd name="adj3" fmla="val 2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807" y="1590036"/>
            <a:ext cx="7670800" cy="369332"/>
          </a:xfrm>
          <a:prstGeom prst="rect">
            <a:avLst/>
          </a:prstGeom>
          <a:noFill/>
        </p:spPr>
        <p:txBody>
          <a:bodyPr lIns="7200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ru-RU" dirty="0">
                <a:effectLst>
                  <a:outerShdw sx="1000" sy="1000" algn="ctr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другие платежи в бюджет от населения и организаций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5775" y="3486150"/>
          <a:ext cx="1098478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393"/>
                <a:gridCol w="5492393"/>
              </a:tblGrid>
              <a:tr h="21939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населения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(основная часть доходов населения),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предпринимательской деятельности (для лиц, занятых предпринимательством)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(пенсии, пособия, стипендии и другие выплаты),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собственности в виде процентов по вкладам, ценным бумагам, дивидендов и другие доходы,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денежные доходы.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предусмотренные налоговым законодательством РФ федеральные, региональные и местные налоги и сборы, а также пени и штрафы.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это доходы от использования и продажи государственного (муниципального) имущества, доходы от платных услуг, оказываемых государственными (муниципальными) учреждениями, часть прибыли государственных (муниципальных) предприятий, другие неналоговые доходы.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других уровней –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субсидии, субвенции, дотации.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32" name="Object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157562"/>
              </p:ext>
            </p:extLst>
          </p:nvPr>
        </p:nvGraphicFramePr>
        <p:xfrm>
          <a:off x="2566988" y="2041525"/>
          <a:ext cx="936625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" name="Лист" r:id="rId5" imgW="9239440" imgH="3695605" progId="Excel.Sheet.8">
                  <p:embed/>
                </p:oleObj>
              </mc:Choice>
              <mc:Fallback>
                <p:oleObj name="Лист" r:id="rId5" imgW="9239440" imgH="3695605" progId="Excel.Sheet.8">
                  <p:embed/>
                  <p:pic>
                    <p:nvPicPr>
                      <p:cNvPr id="0" name="Picture 2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041525"/>
                        <a:ext cx="9366250" cy="3746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622430" y="301925"/>
            <a:ext cx="9238891" cy="10092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бюджетных ассигнований 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по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МО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2019-2022гг»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1434" y="69012"/>
            <a:ext cx="10636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Планирование  бюджетных ассигнований на 2020 год и плановый период 2021-2022 </a:t>
            </a:r>
            <a:r>
              <a:rPr lang="ru-RU" altLang="ru-RU" sz="2400" b="1" i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г.г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«Муниципальное управление на 2020-2024гг.</a:t>
            </a:r>
            <a:endParaRPr lang="ru-RU" sz="2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03179"/>
              </p:ext>
            </p:extLst>
          </p:nvPr>
        </p:nvGraphicFramePr>
        <p:xfrm>
          <a:off x="2268747" y="1181823"/>
          <a:ext cx="9566695" cy="498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830"/>
                <a:gridCol w="5771072"/>
                <a:gridCol w="854015"/>
                <a:gridCol w="845389"/>
                <a:gridCol w="845389"/>
              </a:tblGrid>
              <a:tr h="3283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8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Финансирование обеспечение выполнения функций высшего должностного лица (мэра)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2 714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2 561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8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обеспечение выполнения функций органов местного самоуправления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63 792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57 580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53 062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расходы местного 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1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деятельности в области земельно-имущественных отношений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5 753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5 293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учета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9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и улучшение состояния ЖКХ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1 003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областных государственных полномочий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20 931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20 472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20 507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функций по осуществлению части переданных полномочий сельских поселений по решению вопросов местного 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гражданам, замещавшим должности муниципальной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службы и ежемесячной доплаты к страховой пенсии по старости отдельным категориям граждан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3 681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7 362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0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перечня проектов народных инициатив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7 727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00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107 356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98 794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97 222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7473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</a:t>
            </a:r>
            <a:endParaRPr lang="ru-RU" sz="2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96146"/>
              </p:ext>
            </p:extLst>
          </p:nvPr>
        </p:nvGraphicFramePr>
        <p:xfrm>
          <a:off x="4132053" y="1820173"/>
          <a:ext cx="6443933" cy="3140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82"/>
                <a:gridCol w="661773"/>
                <a:gridCol w="655089"/>
                <a:gridCol w="655089"/>
              </a:tblGrid>
              <a:tr h="545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95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3 031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082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3 031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2 871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07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4 161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4 662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4 624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4 161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7 693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7 495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90789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974725" y="333375"/>
            <a:ext cx="91011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rebuchet MS" pitchFamily="34" charset="0"/>
              </a:rPr>
              <a:t>Источники финансирования дефицита бюджета. Муниципальный долг</a:t>
            </a:r>
          </a:p>
        </p:txBody>
      </p:sp>
      <p:sp>
        <p:nvSpPr>
          <p:cNvPr id="69635" name="Объект 3"/>
          <p:cNvSpPr>
            <a:spLocks noGrp="1"/>
          </p:cNvSpPr>
          <p:nvPr>
            <p:ph/>
          </p:nvPr>
        </p:nvSpPr>
        <p:spPr>
          <a:xfrm>
            <a:off x="609600" y="452438"/>
            <a:ext cx="10972800" cy="5673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Бюджетная политика включает в себя определение соотношения между доходной и расходной частями бюджета.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Возможны три различных варианта: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Сбалансированный бюджет – расходы бюджета равны доходам. Это самое оптимальное состояние бюджета.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Дефицитный бюджет – расходы бюджета превышают доходы.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 – доходы бюджета превышают расходы.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90563" y="2914650"/>
          <a:ext cx="11187612" cy="333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3806"/>
                <a:gridCol w="5593806"/>
              </a:tblGrid>
              <a:tr h="33311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превышении расходов бюджета над доходами принимается решение об источниках покрытия дефицита бюджета.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использовании остатков средств прошлого года, кредит банка.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превышении доходов бюджета над расходами принимается решение как их использовать.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 накапливать резервы, погасить долг предыдущего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периода.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97000" y="4414838"/>
            <a:ext cx="34448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больше доходов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16538" y="4848225"/>
            <a:ext cx="668337" cy="141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21475" y="4414838"/>
            <a:ext cx="3443288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– 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больше расходов</a:t>
            </a:r>
          </a:p>
        </p:txBody>
      </p:sp>
      <p:sp>
        <p:nvSpPr>
          <p:cNvPr id="14" name="Плюс 13"/>
          <p:cNvSpPr/>
          <p:nvPr/>
        </p:nvSpPr>
        <p:spPr>
          <a:xfrm>
            <a:off x="10223500" y="4387850"/>
            <a:ext cx="1284288" cy="1006475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826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на 2020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</a:p>
        </p:txBody>
      </p:sp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84075"/>
              </p:ext>
            </p:extLst>
          </p:nvPr>
        </p:nvGraphicFramePr>
        <p:xfrm>
          <a:off x="3805238" y="2309813"/>
          <a:ext cx="778827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Лист" r:id="rId5" imgW="9248584" imgH="4876895" progId="Excel.Sheet.8">
                  <p:embed/>
                </p:oleObj>
              </mc:Choice>
              <mc:Fallback>
                <p:oleObj name="Лист" r:id="rId5" imgW="9248584" imgH="487689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309813"/>
                        <a:ext cx="7788275" cy="426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7309" y="1080656"/>
            <a:ext cx="4017461" cy="15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229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25092" y="1314153"/>
            <a:ext cx="739715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ВНИМАНИЕ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36800" y="347663"/>
            <a:ext cx="8424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Бюджетная система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rebuchet MS" pitchFamily="34" charset="0"/>
              </a:rPr>
              <a:t>Российской Федерации</a:t>
            </a:r>
            <a:endParaRPr lang="ru-RU" altLang="ru-RU" sz="2800" b="1" i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20483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Уровни бюджетной системы Российской Федерации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свод бюджетов всех уровней на соответствующей территории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4725" y="2119313"/>
            <a:ext cx="10628313" cy="4373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71763" y="2411413"/>
            <a:ext cx="842327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57275" y="2446338"/>
            <a:ext cx="1589088" cy="40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974725" y="3317875"/>
            <a:ext cx="1657350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 уровень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646363" y="3219450"/>
            <a:ext cx="8423275" cy="604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Бюджеты субъектов федерации и бюджеты территориальных государственных внебюджетных фондов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13038" y="4021138"/>
            <a:ext cx="8421687" cy="2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Местные бюджеты: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округов с внутригородским делением,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муниципальных районов,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городских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сельских поселений,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Бюджеты внутригородских муниципальных образований г. Москвы, г. Санкт-Петербурга, г. Севастополя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1016000" y="4924425"/>
            <a:ext cx="1655763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 уровень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6800" y="2046288"/>
            <a:ext cx="8097838" cy="38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74963" y="2849563"/>
            <a:ext cx="8097837" cy="385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субъектов федерации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58370" name="Объект 3"/>
          <p:cNvSpPr>
            <a:spLocks noGrp="1"/>
          </p:cNvSpPr>
          <p:nvPr>
            <p:ph/>
          </p:nvPr>
        </p:nvSpPr>
        <p:spPr>
          <a:xfrm>
            <a:off x="0" y="0"/>
            <a:ext cx="12192000" cy="6765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Органы государственной власти Российской Федерации оказывает следующее воздействие на муниципальную политику: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" y="719666"/>
          <a:ext cx="12192001" cy="62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74725" y="333375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latin typeface="Trebuchet MS" pitchFamily="34" charset="0"/>
              </a:rPr>
              <a:t>Муниципальный (местный) бюджет</a:t>
            </a:r>
          </a:p>
        </p:txBody>
      </p:sp>
      <p:sp>
        <p:nvSpPr>
          <p:cNvPr id="21507" name="Объект 3"/>
          <p:cNvSpPr>
            <a:spLocks noGrp="1"/>
          </p:cNvSpPr>
          <p:nvPr>
            <p:ph/>
          </p:nvPr>
        </p:nvSpPr>
        <p:spPr>
          <a:xfrm>
            <a:off x="396875" y="1030288"/>
            <a:ext cx="10972800" cy="58515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Обязательный компонент демократического государственного строя – местное самоуправление, осуществляемое самим населением через свободно избранные им представительные органы.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Муниципальный (местный) бюджет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38" y="3495675"/>
            <a:ext cx="1716087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40000" y="3962400"/>
            <a:ext cx="9239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6000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7" name="Минус 6"/>
          <p:cNvSpPr/>
          <p:nvPr/>
        </p:nvSpPr>
        <p:spPr>
          <a:xfrm>
            <a:off x="5375275" y="3840163"/>
            <a:ext cx="1004888" cy="4778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63" y="3495675"/>
            <a:ext cx="1717675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8" name="Плюс 7"/>
          <p:cNvSpPr/>
          <p:nvPr/>
        </p:nvSpPr>
        <p:spPr>
          <a:xfrm>
            <a:off x="8453438" y="3687763"/>
            <a:ext cx="812800" cy="706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07525" y="3495675"/>
            <a:ext cx="2063750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t="26305"/>
          <a:stretch/>
        </p:blipFill>
        <p:spPr>
          <a:xfrm>
            <a:off x="8706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74725" y="333375"/>
            <a:ext cx="980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rebuchet MS" pitchFamily="34" charset="0"/>
              </a:rPr>
              <a:t>Бюджетный процесс в муниципальном образовании и его участники</a:t>
            </a:r>
          </a:p>
        </p:txBody>
      </p:sp>
      <p:sp>
        <p:nvSpPr>
          <p:cNvPr id="23555" name="Объект 3"/>
          <p:cNvSpPr>
            <a:spLocks noGrp="1"/>
          </p:cNvSpPr>
          <p:nvPr>
            <p:ph/>
          </p:nvPr>
        </p:nvSpPr>
        <p:spPr>
          <a:xfrm>
            <a:off x="396875" y="733425"/>
            <a:ext cx="10972800" cy="6148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9138" y="731838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района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(июнь-октябрь)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575" y="122396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49738" y="1206500"/>
            <a:ext cx="23685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Куйтунский район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2463" y="1217613"/>
            <a:ext cx="238760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0575" y="1874838"/>
            <a:ext cx="454818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доходов бюджета, главные администраторы источников финансирования дефицита бюджета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43650" y="1874838"/>
            <a:ext cx="5138738" cy="6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сельских поселений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19138" y="2730500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района и его утверждение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(октябрь-декабрь)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52625" y="3211513"/>
            <a:ext cx="2178050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10375" y="3211513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муниципального района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9138" y="3914775"/>
            <a:ext cx="10771187" cy="322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района (1 января – 31 декабря)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7413" y="4435475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109075" y="4435475"/>
            <a:ext cx="2176463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51225" y="4435475"/>
            <a:ext cx="5153025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распорядители бюджетных средств, получатели бюджетных средств, главные администраторы источников финансирования дефицита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19138" y="5224463"/>
            <a:ext cx="10771187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рассмотрение отчёта об исполнении бюджета ( 1 января – 30 апреля)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9300" y="5775325"/>
            <a:ext cx="2178050" cy="56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67088" y="5778500"/>
            <a:ext cx="2176462" cy="56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муниципального района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03938" y="5789613"/>
            <a:ext cx="2178050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муниципального образования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42375" y="5789613"/>
            <a:ext cx="2176463" cy="56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общественные организации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49300" y="731838"/>
            <a:ext cx="757238" cy="3190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47" name="Овал 46"/>
          <p:cNvSpPr/>
          <p:nvPr/>
        </p:nvSpPr>
        <p:spPr>
          <a:xfrm>
            <a:off x="719138" y="2722563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48" name="Овал 47"/>
          <p:cNvSpPr/>
          <p:nvPr/>
        </p:nvSpPr>
        <p:spPr>
          <a:xfrm>
            <a:off x="719138" y="3902075"/>
            <a:ext cx="755650" cy="320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9138" y="5248275"/>
            <a:ext cx="755650" cy="319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838325" y="106521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8763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67838" y="107156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451225" y="1071563"/>
            <a:ext cx="0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315200" y="1071563"/>
            <a:ext cx="7938" cy="803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302000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826375" y="3081338"/>
            <a:ext cx="0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20345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943600" y="4237038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0088563" y="4222750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52625" y="5567363"/>
            <a:ext cx="0" cy="20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249738" y="5581650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005638" y="5567363"/>
            <a:ext cx="0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810750" y="5597525"/>
            <a:ext cx="0" cy="20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77092"/>
              </p:ext>
            </p:extLst>
          </p:nvPr>
        </p:nvGraphicFramePr>
        <p:xfrm>
          <a:off x="1517650" y="431800"/>
          <a:ext cx="78930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Document" r:id="rId5" imgW="7248186" imgH="3662535" progId="Word.Document.8">
                  <p:embed/>
                </p:oleObj>
              </mc:Choice>
              <mc:Fallback>
                <p:oleObj name="Document" r:id="rId5" imgW="7248186" imgH="3662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431800"/>
                        <a:ext cx="7893050" cy="401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6287" y="3617913"/>
            <a:ext cx="6335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54879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/>
          </a:blip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1919288" y="260350"/>
            <a:ext cx="84248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Укрупненные показатели 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Куйтунский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тыс. руб.</a:t>
            </a:r>
          </a:p>
        </p:txBody>
      </p:sp>
      <p:graphicFrame>
        <p:nvGraphicFramePr>
          <p:cNvPr id="2460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95595"/>
              </p:ext>
            </p:extLst>
          </p:nvPr>
        </p:nvGraphicFramePr>
        <p:xfrm>
          <a:off x="2220913" y="1633538"/>
          <a:ext cx="7699375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Лист" r:id="rId6" imgW="7696087" imgH="4086180" progId="Excel.Sheet.8">
                  <p:embed/>
                </p:oleObj>
              </mc:Choice>
              <mc:Fallback>
                <p:oleObj name="Лист" r:id="rId6" imgW="7696087" imgH="4086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1633538"/>
                        <a:ext cx="7699375" cy="408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AutoShape 4"/>
          <p:cNvSpPr>
            <a:spLocks/>
          </p:cNvSpPr>
          <p:nvPr/>
        </p:nvSpPr>
        <p:spPr bwMode="auto">
          <a:xfrm>
            <a:off x="5699919" y="2145102"/>
            <a:ext cx="431800" cy="2754702"/>
          </a:xfrm>
          <a:prstGeom prst="rightBrace">
            <a:avLst>
              <a:gd name="adj1" fmla="val 53652"/>
              <a:gd name="adj2" fmla="val 47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607" name="Rectangle 5"/>
          <p:cNvSpPr>
            <a:spLocks noChangeArrowheads="1"/>
          </p:cNvSpPr>
          <p:nvPr/>
        </p:nvSpPr>
        <p:spPr bwMode="auto">
          <a:xfrm>
            <a:off x="6131719" y="3378783"/>
            <a:ext cx="647700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</a:rPr>
              <a:t>1453089</a:t>
            </a:r>
            <a:endParaRPr lang="ru-RU" alt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32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3281</TotalTime>
  <Words>2602</Words>
  <Application>Microsoft Office PowerPoint</Application>
  <PresentationFormat>Произвольный</PresentationFormat>
  <Paragraphs>692</Paragraphs>
  <Slides>35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Тема Office</vt:lpstr>
      <vt:lpstr>2_Тема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Лист</vt:lpstr>
      <vt:lpstr>Диаграмма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ОТЧИСЛЕНИЙ НАЛОГОВЫХ И НЕНАЛОГОВЫХ ДОХОДОВ В БЮДЖЕТ МУНИЦИПАЛЬНОГО РАЙОНА </vt:lpstr>
      <vt:lpstr>Сравнение планируемых доходов  бюджета муниципального образования Куйтунский район на 2020 г. с оценкой 2019 г.</vt:lpstr>
      <vt:lpstr>Структура налоговых и неналоговых доходов бюджета муниципального образования Куйтунский район в 2020 году</vt:lpstr>
      <vt:lpstr>Сравнение планируемых доходов муниципального образования Куйтунский район на 2020 год с первоначальным бюджетом 2019 года </vt:lpstr>
      <vt:lpstr>Структура доходов  бюджета муниципального образования Куйтунский район на 2020 г. </vt:lpstr>
      <vt:lpstr>Презентация PowerPoint</vt:lpstr>
      <vt:lpstr>Планируемые расходы бюджета муниципального образования Куйтунский район по расходам на 2020 год и плановый период 2021-2022 г.г.</vt:lpstr>
      <vt:lpstr>Функциональная структура расходов бюджета муниципального образования Куйтунский район на 2020 год и плановый период 2021-2022 гг.</vt:lpstr>
      <vt:lpstr>Презентация PowerPoint</vt:lpstr>
      <vt:lpstr>Презентация PowerPoint</vt:lpstr>
      <vt:lpstr>Расходы бюджета муниципального образования Куйтунский район по муниципальным программам на 2020 год</vt:lpstr>
      <vt:lpstr>Презентация PowerPoint</vt:lpstr>
      <vt:lpstr>Презентация PowerPoint</vt:lpstr>
      <vt:lpstr>Планирование  бюджетных ассигнований на 2020 год и плановый период 2021-2022 гг. по                                      МП «Молодежь Куйтунского района» на 2018-2022гг</vt:lpstr>
      <vt:lpstr>Планирование  бюджетных ассигнований на 2020 год и плановый период 2021-2022 г.г. по МП «Улучшение условий и охраны труда в МО Куйтунский район», «Поддержка малого бизнеса», «Профилактика правонарушений на территории МО Куйтунский район»,                «Профилактика наркомании и социально-значимых явлений на территории МО Куйтунский район»</vt:lpstr>
      <vt:lpstr>Планирование бюджетных ассигнований за 2020 год и плановый период 2021-2022 гг. по МП «Развитие градостроительной деятельности и управление земельными ресурсами на территории МО Куйтунский район»,                                          «Реформирование ЖКХ МО Куйтунский район» и  «Охрана окружающей среды».</vt:lpstr>
      <vt:lpstr>Планирование бюджетных ассигнований на 2020 год и на плановый период 2021-2022 гг. по МП «Устойчивое развитие муниципального образования Куйтунский район Иркутской области»</vt:lpstr>
      <vt:lpstr>Планирование бюджетных ассигнований на 2020 год и плановый период 2021-202 гг. по МП «Развитие физической культуры и спорта в МО Куйтунский равйон»,                   «Привлечение и закрепление врачебных кадров МО Куйтунский район»,             «Профилактика социально-значимых заболеваний на территории МО Куйтунский район».</vt:lpstr>
      <vt:lpstr>Планирование бюджетных ассигнований на 2020 год и плановый период 2021-2022 гг. по МП "Развитие дорожного хозяйства на территории Куйтунского МО 2020-2024гг.»,   "Об энергосбережении и повышении энергетической эффективности на территории МО Куйтунский район на 2020-22гг." </vt:lpstr>
      <vt:lpstr>Планирование бюджетных ассигнований на 2020 год и на плановый период 2021-2022 гг. по МП «Развитие культуры МО Куйтунский район на 2019-2022гг»</vt:lpstr>
      <vt:lpstr>Презентация PowerPoint</vt:lpstr>
      <vt:lpstr>Презентация PowerPoint</vt:lpstr>
      <vt:lpstr>Презентация PowerPoint</vt:lpstr>
      <vt:lpstr>Дефицит районного бюджета на 2020 год и на плановый период 2021-2022 гг.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</dc:creator>
  <cp:lastModifiedBy>ZEN</cp:lastModifiedBy>
  <cp:revision>289</cp:revision>
  <cp:lastPrinted>2019-12-16T06:08:20Z</cp:lastPrinted>
  <dcterms:created xsi:type="dcterms:W3CDTF">2017-12-05T07:35:54Z</dcterms:created>
  <dcterms:modified xsi:type="dcterms:W3CDTF">2019-12-30T04:02:04Z</dcterms:modified>
</cp:coreProperties>
</file>